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780" r:id="rId1"/>
  </p:sldMasterIdLst>
  <p:notesMasterIdLst>
    <p:notesMasterId r:id="rId23"/>
  </p:notesMasterIdLst>
  <p:handoutMasterIdLst>
    <p:handoutMasterId r:id="rId24"/>
  </p:handoutMasterIdLst>
  <p:sldIdLst>
    <p:sldId id="257" r:id="rId2"/>
    <p:sldId id="258" r:id="rId3"/>
    <p:sldId id="280" r:id="rId4"/>
    <p:sldId id="260" r:id="rId5"/>
    <p:sldId id="262" r:id="rId6"/>
    <p:sldId id="263" r:id="rId7"/>
    <p:sldId id="264" r:id="rId8"/>
    <p:sldId id="266" r:id="rId9"/>
    <p:sldId id="282" r:id="rId10"/>
    <p:sldId id="268" r:id="rId11"/>
    <p:sldId id="289" r:id="rId12"/>
    <p:sldId id="287" r:id="rId13"/>
    <p:sldId id="285" r:id="rId14"/>
    <p:sldId id="281" r:id="rId15"/>
    <p:sldId id="278" r:id="rId16"/>
    <p:sldId id="290" r:id="rId17"/>
    <p:sldId id="279" r:id="rId18"/>
    <p:sldId id="286" r:id="rId19"/>
    <p:sldId id="288" r:id="rId20"/>
    <p:sldId id="276" r:id="rId21"/>
    <p:sldId id="259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D3BC0492-A94A-AE54-8DDC-436166DC855E}" name="ליאל פסמן" initials="לפ" userId="S::Liel.Pasman@e.braude.ac.il::d773a1c4-c68f-4709-8e47-32e529688a6f" providerId="AD"/>
  <p188:author id="{40A1A2DE-1458-8576-C64D-ECA3F2ADA704}" name="amit malca" initials="am" userId="bdb97046a50b439f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A8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C7D04EF-EE5F-4AC3-8A7A-6DD7273F2757}" v="1" dt="2024-09-21T17:01:31.414"/>
    <p1510:client id="{CC5BE284-C062-4051-B29D-41F9C10B5240}" v="4" dt="2024-09-21T16:19:56.83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סגנון ביניים 2 - הדגשה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סגנון ביניים 2 - הדגשה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סגנון ביניים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4848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4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0" d="100"/>
          <a:sy n="120" d="100"/>
        </p:scale>
        <p:origin x="5040" y="11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8/10/relationships/authors" Target="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mit malca" userId="bdb97046a50b439f" providerId="LiveId" clId="{5C7D04EF-EE5F-4AC3-8A7A-6DD7273F2757}"/>
    <pc:docChg chg="modSld sldOrd">
      <pc:chgData name="amit malca" userId="bdb97046a50b439f" providerId="LiveId" clId="{5C7D04EF-EE5F-4AC3-8A7A-6DD7273F2757}" dt="2024-09-21T17:01:31.414" v="4" actId="20577"/>
      <pc:docMkLst>
        <pc:docMk/>
      </pc:docMkLst>
      <pc:sldChg chg="ord">
        <pc:chgData name="amit malca" userId="bdb97046a50b439f" providerId="LiveId" clId="{5C7D04EF-EE5F-4AC3-8A7A-6DD7273F2757}" dt="2024-09-21T16:46:53.021" v="3"/>
        <pc:sldMkLst>
          <pc:docMk/>
          <pc:sldMk cId="834070974" sldId="268"/>
        </pc:sldMkLst>
      </pc:sldChg>
      <pc:sldChg chg="modSp">
        <pc:chgData name="amit malca" userId="bdb97046a50b439f" providerId="LiveId" clId="{5C7D04EF-EE5F-4AC3-8A7A-6DD7273F2757}" dt="2024-09-21T17:01:31.414" v="4" actId="20577"/>
        <pc:sldMkLst>
          <pc:docMk/>
          <pc:sldMk cId="3072283938" sldId="286"/>
        </pc:sldMkLst>
        <pc:spChg chg="mod">
          <ac:chgData name="amit malca" userId="bdb97046a50b439f" providerId="LiveId" clId="{5C7D04EF-EE5F-4AC3-8A7A-6DD7273F2757}" dt="2024-09-21T17:01:31.414" v="4" actId="20577"/>
          <ac:spMkLst>
            <pc:docMk/>
            <pc:sldMk cId="3072283938" sldId="286"/>
            <ac:spMk id="5" creationId="{DC484D28-F700-0A3B-3CD4-9586B14F0DE7}"/>
          </ac:spMkLst>
        </pc:spChg>
      </pc:sldChg>
      <pc:sldChg chg="ord">
        <pc:chgData name="amit malca" userId="bdb97046a50b439f" providerId="LiveId" clId="{5C7D04EF-EE5F-4AC3-8A7A-6DD7273F2757}" dt="2024-09-21T16:46:51.862" v="1"/>
        <pc:sldMkLst>
          <pc:docMk/>
          <pc:sldMk cId="2597276178" sldId="289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עליונה 1"/>
          <p:cNvSpPr>
            <a:spLocks noGrp="1"/>
          </p:cNvSpPr>
          <p:nvPr>
            <p:ph type="hdr" sz="quarter"/>
          </p:nvPr>
        </p:nvSpPr>
        <p:spPr>
          <a:xfrm flipH="1">
            <a:off x="388620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 rtl="1">
              <a:defRPr sz="1200"/>
            </a:lvl1pPr>
          </a:lstStyle>
          <a:p>
            <a:pPr algn="r" rtl="1"/>
            <a:endParaRPr lang="en-US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sz="quarter" idx="1"/>
          </p:nvPr>
        </p:nvSpPr>
        <p:spPr>
          <a:xfrm flipH="1">
            <a:off x="1587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 rtl="1">
              <a:defRPr sz="1200"/>
            </a:lvl1pPr>
          </a:lstStyle>
          <a:p>
            <a:pPr algn="l" rtl="1"/>
            <a:fld id="{ACC8C5B5-CC75-4AE5-92E1-AD24D4C381A9}" type="datetime1">
              <a:rPr lang="he-IL" smtClean="0"/>
              <a:t>י"ח/אלול/תשפ"ד</a:t>
            </a:fld>
            <a:endParaRPr lang="en-US" dirty="0"/>
          </a:p>
        </p:txBody>
      </p:sp>
      <p:sp>
        <p:nvSpPr>
          <p:cNvPr id="4" name="מציין מיקום של כותרת תחתונה 3"/>
          <p:cNvSpPr>
            <a:spLocks noGrp="1"/>
          </p:cNvSpPr>
          <p:nvPr>
            <p:ph type="ftr" sz="quarter" idx="2"/>
          </p:nvPr>
        </p:nvSpPr>
        <p:spPr>
          <a:xfrm flipH="1">
            <a:off x="38862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 rtl="1">
              <a:defRPr sz="1200"/>
            </a:lvl1pPr>
          </a:lstStyle>
          <a:p>
            <a:pPr algn="r" rtl="1"/>
            <a:endParaRPr lang="en-US"/>
          </a:p>
        </p:txBody>
      </p:sp>
      <p:sp>
        <p:nvSpPr>
          <p:cNvPr id="5" name="מציין מיקום של מספר שקופית 4"/>
          <p:cNvSpPr>
            <a:spLocks noGrp="1"/>
          </p:cNvSpPr>
          <p:nvPr>
            <p:ph type="sldNum" sz="quarter" idx="3"/>
          </p:nvPr>
        </p:nvSpPr>
        <p:spPr>
          <a:xfrm flipH="1">
            <a:off x="1587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 rtl="1">
              <a:defRPr sz="1200"/>
            </a:lvl1pPr>
          </a:lstStyle>
          <a:p>
            <a:pPr algn="l" rtl="1"/>
            <a:fld id="{ED92CB86-0DB9-4A70-B1CF-B23508471F6B}" type="slidenum">
              <a:rPr lang="en-US" smtClean="0"/>
              <a:pPr algn="l" rtl="1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557642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עליונה 1"/>
          <p:cNvSpPr>
            <a:spLocks noGrp="1"/>
          </p:cNvSpPr>
          <p:nvPr>
            <p:ph type="hdr" sz="quarter"/>
          </p:nvPr>
        </p:nvSpPr>
        <p:spPr>
          <a:xfrm flipH="1">
            <a:off x="388620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 rtl="1">
              <a:defRPr sz="1200"/>
            </a:lvl1pPr>
          </a:lstStyle>
          <a:p>
            <a:pPr rtl="1"/>
            <a:endParaRPr lang="en-US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idx="1"/>
          </p:nvPr>
        </p:nvSpPr>
        <p:spPr>
          <a:xfrm flipH="1">
            <a:off x="1587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 rtl="1">
              <a:defRPr sz="1200"/>
            </a:lvl1pPr>
          </a:lstStyle>
          <a:p>
            <a:pPr rtl="1"/>
            <a:fld id="{00B99F1E-F3F1-4466-8E95-3C173A8CF9CF}" type="datetime1">
              <a:rPr lang="he-IL" smtClean="0"/>
              <a:t>י"ח/אלול/תשפ"ד</a:t>
            </a:fld>
            <a:endParaRPr lang="en-US"/>
          </a:p>
        </p:txBody>
      </p:sp>
      <p:sp>
        <p:nvSpPr>
          <p:cNvPr id="4" name="מציין מיקום של תמונת שקופית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pPr rtl="1"/>
            <a:endParaRPr lang="en-US"/>
          </a:p>
        </p:txBody>
      </p:sp>
      <p:sp>
        <p:nvSpPr>
          <p:cNvPr id="5" name="מציין מיקום של הערות 4"/>
          <p:cNvSpPr>
            <a:spLocks noGrp="1"/>
          </p:cNvSpPr>
          <p:nvPr>
            <p:ph type="body" sz="quarter" idx="3"/>
          </p:nvPr>
        </p:nvSpPr>
        <p:spPr>
          <a:xfrm flipH="1"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 rtl="1"/>
            <a:r>
              <a:rPr lang="he"/>
              <a:t>לחץ כדי לערוך סגנונות טקסט של תבנית בסיס</a:t>
            </a:r>
          </a:p>
          <a:p>
            <a:pPr lvl="1" rtl="1"/>
            <a:r>
              <a:rPr lang="he"/>
              <a:t>רמה שניה</a:t>
            </a:r>
          </a:p>
          <a:p>
            <a:pPr lvl="2" rtl="1"/>
            <a:r>
              <a:rPr lang="he"/>
              <a:t>רמה שלישית</a:t>
            </a:r>
          </a:p>
          <a:p>
            <a:pPr lvl="3" rtl="1"/>
            <a:r>
              <a:rPr lang="he"/>
              <a:t>רמה רביעית</a:t>
            </a:r>
          </a:p>
          <a:p>
            <a:pPr lvl="4" rtl="1"/>
            <a:r>
              <a:rPr lang="he"/>
              <a:t>רמה חמישית</a:t>
            </a:r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4"/>
          </p:nvPr>
        </p:nvSpPr>
        <p:spPr>
          <a:xfrm flipH="1">
            <a:off x="38862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 rtl="1">
              <a:defRPr sz="1200"/>
            </a:lvl1pPr>
          </a:lstStyle>
          <a:p>
            <a:pPr rtl="1"/>
            <a:endParaRPr lang="en-US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5"/>
          </p:nvPr>
        </p:nvSpPr>
        <p:spPr>
          <a:xfrm flipH="1">
            <a:off x="1587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 rtl="1">
              <a:defRPr sz="1200"/>
            </a:lvl1pPr>
          </a:lstStyle>
          <a:p>
            <a:pPr rtl="1"/>
            <a:fld id="{9C2B151B-D7D1-48E5-8230-5AADBC794F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59278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/>
              <a:t>לחץ כדי לערוך סגנון כותרת משנה של תבנית בסיס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pPr rtl="1"/>
            <a:fld id="{E471C490-AB2D-42EC-AC3D-71587CEE5CB1}" type="datetime1">
              <a:rPr lang="he-IL" smtClean="0"/>
              <a:t>י"ח/אלול/תשפ"ד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pPr rtl="1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pPr rtl="1"/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78866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תמונה פנורמית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20DB4-3295-4A0F-8617-DBC98C2A915A}" type="datetime1">
              <a:rPr lang="he-IL" smtClean="0"/>
              <a:t>י"ח/אלול/תשפ"ד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3922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כותרת ו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EEB8E-A53D-4678-8EAE-03D6EC8A96F7}" type="datetime1">
              <a:rPr lang="he-IL" smtClean="0"/>
              <a:t>י"ח/אלול/תשפ"ד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05464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ציטוט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B481BB-2655-458C-BAB2-2E8AE6AE7EFA}" type="datetime1">
              <a:rPr lang="he-IL" smtClean="0"/>
              <a:t>י"ח/אלול/תשפ"ד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3311956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כרטיס ש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3EF8D-941C-4381-9509-556560DD4149}" type="datetime1">
              <a:rPr lang="he-IL" smtClean="0"/>
              <a:t>י"ח/אלול/תשפ"ד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843053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עמודו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734E3-D23F-4AB5-BFAF-678E350571B9}" type="datetime1">
              <a:rPr lang="he-IL" smtClean="0"/>
              <a:t>י"ח/אלול/תשפ"ד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97360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עמודת 3 תמונו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31641-C335-4A41-93EF-2C13E461BF90}" type="datetime1">
              <a:rPr lang="he-IL" smtClean="0"/>
              <a:t>י"ח/אלול/תשפ"ד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72779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1"/>
            <a:fld id="{4BBCC2F0-30E2-4A5C-A514-92459161E890}" type="datetime1">
              <a:rPr lang="he-IL" smtClean="0"/>
              <a:t>י"ח/אלול/תשפ"ד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1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1"/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43621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1"/>
            <a:fld id="{DA3CE99E-F1E8-4905-BB86-4648A28E8212}" type="datetime1">
              <a:rPr lang="he-IL" smtClean="0"/>
              <a:t>י"ח/אלול/תשפ"ד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1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1"/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48865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1"/>
            <a:fld id="{B98F7A72-5545-4950-ACD8-CC328C549190}" type="datetime1">
              <a:rPr lang="he-IL" smtClean="0"/>
              <a:t>י"ח/אלול/תשפ"ד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1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1"/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83012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1"/>
            <a:fld id="{78CC7AED-5604-434A-A048-2174E92153DD}" type="datetime1">
              <a:rPr lang="he-IL" smtClean="0"/>
              <a:t>י"ח/אלול/תשפ"ד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1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1"/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64033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1"/>
            <a:fld id="{C7F4C067-F858-4453-AF3A-6A8823DDD111}" type="datetime1">
              <a:rPr lang="he-IL" smtClean="0"/>
              <a:t>י"ח/אלול/תשפ"ד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1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1"/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05090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1"/>
            <a:fld id="{1936D2DA-06A3-4A47-9581-543025820259}" type="datetime1">
              <a:rPr lang="he-IL" smtClean="0"/>
              <a:t>י"ח/אלול/תשפ"ד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1"/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1"/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56855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1"/>
            <a:fld id="{5E330382-E7C7-4D00-8884-D3F064F52247}" type="datetime1">
              <a:rPr lang="he-IL" smtClean="0"/>
              <a:t>י"ח/אלול/תשפ"ד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1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1"/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72042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1"/>
            <a:fld id="{0E25C76F-5C72-47FF-B637-09A0393F85E5}" type="datetime1">
              <a:rPr lang="he-IL" smtClean="0"/>
              <a:t>י"ח/אלול/תשפ"ד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1"/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33624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1"/>
            <a:fld id="{51682CE0-B7CF-4B76-AEBA-F8CFDE8F945C}" type="datetime1">
              <a:rPr lang="he-IL" smtClean="0"/>
              <a:t>י"ח/אלול/תשפ"ד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1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1"/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66401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1"/>
            <a:fld id="{02BA6A48-43DE-455D-B29F-B19CC2F64718}" type="datetime1">
              <a:rPr lang="he-IL" smtClean="0"/>
              <a:t>י"ח/אלול/תשפ"ד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1"/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33475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515D10-124B-4D3A-A95E-1B1FD5763F43}" type="datetime1">
              <a:rPr lang="he-IL" smtClean="0"/>
              <a:t>י"ח/אלול/תשפ"ד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78003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  <p:sldLayoutId id="2147483792" r:id="rId12"/>
    <p:sldLayoutId id="2147483793" r:id="rId13"/>
    <p:sldLayoutId id="2147483794" r:id="rId14"/>
    <p:sldLayoutId id="2147483795" r:id="rId15"/>
    <p:sldLayoutId id="2147483796" r:id="rId16"/>
    <p:sldLayoutId id="2147483797" r:id="rId17"/>
  </p:sldLayoutIdLst>
  <p:hf hdr="0" ftr="0" dt="0"/>
  <p:txStyles>
    <p:titleStyle>
      <a:lvl1pPr algn="l" defTabSz="914400" rtl="1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r" defTabSz="914400" rtl="1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r" defTabSz="914400" rtl="1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aryanamitbarsainyan/multi-labelled-smiles-odors-dataset/data" TargetMode="External"/><Relationship Id="rId2" Type="http://schemas.openxmlformats.org/officeDocument/2006/relationships/hyperlink" Target="https://doi.org/10.1038/s41598-020-73978-1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owardsdatascience.com/xgboost-the-definitive-guide-part-1-cc24d2dcd87a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78FD68DA-43BA-4508-8DE2-BA9BB7B2FA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 flipH="1">
            <a:off x="1265101" y="746063"/>
            <a:ext cx="9771212" cy="3686015"/>
          </a:xfrm>
        </p:spPr>
        <p:txBody>
          <a:bodyPr rtlCol="1">
            <a:normAutofit fontScale="90000"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br>
              <a:rPr lang="he-IL" sz="3600" dirty="0"/>
            </a:br>
            <a:r>
              <a:rPr lang="pl-PL" sz="3600" dirty="0">
                <a:solidFill>
                  <a:schemeClr val="bg1"/>
                </a:solidFill>
              </a:rPr>
              <a:t>Capstone Project Phase </a:t>
            </a:r>
            <a:r>
              <a:rPr lang="en-US" sz="3600" dirty="0">
                <a:solidFill>
                  <a:schemeClr val="bg1"/>
                </a:solidFill>
              </a:rPr>
              <a:t>B</a:t>
            </a:r>
            <a:br>
              <a:rPr lang="he-IL" sz="3600" dirty="0">
                <a:solidFill>
                  <a:schemeClr val="bg1"/>
                </a:solidFill>
              </a:rPr>
            </a:br>
            <a:r>
              <a:rPr lang="en-US" sz="3600" dirty="0">
                <a:solidFill>
                  <a:schemeClr val="bg1"/>
                </a:solidFill>
              </a:rPr>
              <a:t>smell</a:t>
            </a:r>
            <a:r>
              <a:rPr lang="pl-PL" sz="3600" dirty="0">
                <a:solidFill>
                  <a:schemeClr val="bg1"/>
                </a:solidFill>
              </a:rPr>
              <a:t> Classification and Identification</a:t>
            </a:r>
            <a:br>
              <a:rPr lang="pl-PL" sz="1200" b="0" dirty="0">
                <a:effectLst/>
              </a:rPr>
            </a:br>
            <a:r>
              <a:rPr lang="pl-PL" sz="3100" b="0" i="0" u="none" strike="noStrike" dirty="0">
                <a:solidFill>
                  <a:srgbClr val="000000"/>
                </a:solidFill>
                <a:effectLst/>
              </a:rPr>
              <a:t>24-1-R-1</a:t>
            </a:r>
            <a:br>
              <a:rPr lang="pl-PL" sz="1200" b="0" dirty="0">
                <a:effectLst/>
              </a:rPr>
            </a:br>
            <a:br>
              <a:rPr lang="pl-PL" sz="1200" dirty="0"/>
            </a:br>
            <a:br>
              <a:rPr lang="he-IL" sz="3600" dirty="0"/>
            </a:br>
            <a:endParaRPr lang="he" sz="8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E63DF1BE-D936-6995-9661-C80686785512}"/>
              </a:ext>
            </a:extLst>
          </p:cNvPr>
          <p:cNvSpPr txBox="1"/>
          <p:nvPr/>
        </p:nvSpPr>
        <p:spPr>
          <a:xfrm>
            <a:off x="2391508" y="3526971"/>
            <a:ext cx="4602145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endParaRPr lang="he-IL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018110C-5F4B-FA67-2A07-2D7AC3819D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1937" y="192866"/>
            <a:ext cx="5514975" cy="1314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DF7ADF8-156A-90C0-3704-DCB4FE4C35BA}"/>
              </a:ext>
            </a:extLst>
          </p:cNvPr>
          <p:cNvSpPr txBox="1"/>
          <p:nvPr/>
        </p:nvSpPr>
        <p:spPr>
          <a:xfrm>
            <a:off x="3218374" y="5105013"/>
            <a:ext cx="5864666" cy="1615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kern="1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Amit </a:t>
            </a:r>
            <a:r>
              <a:rPr lang="en-US" sz="3200" kern="100" dirty="0" err="1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Malca</a:t>
            </a:r>
            <a:endParaRPr lang="en-US" sz="3200" kern="100" dirty="0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  <a:p>
            <a:pPr algn="ctr"/>
            <a:r>
              <a:rPr lang="en-US" sz="3200" kern="1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Liel Pasman</a:t>
            </a:r>
          </a:p>
          <a:p>
            <a:pPr algn="ctr"/>
            <a:r>
              <a:rPr lang="en-US" sz="3200" kern="1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Supervisor: Mr. Ilya </a:t>
            </a:r>
            <a:r>
              <a:rPr lang="en-US" sz="3200" kern="100" dirty="0" err="1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Zeldner</a:t>
            </a:r>
            <a:r>
              <a:rPr lang="en-US" sz="3200" kern="1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 </a:t>
            </a:r>
            <a:endParaRPr lang="en-IL" sz="3200" kern="100" dirty="0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</p:txBody>
      </p:sp>
      <p:pic>
        <p:nvPicPr>
          <p:cNvPr id="10" name="תמונה 9">
            <a:extLst>
              <a:ext uri="{FF2B5EF4-FFF2-40B4-BE49-F238E27FC236}">
                <a16:creationId xmlns:a16="http://schemas.microsoft.com/office/drawing/2014/main" id="{4C95C788-A670-EA04-E165-30D74B1C38C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0" t="10036" r="307" b="47358"/>
          <a:stretch/>
        </p:blipFill>
        <p:spPr>
          <a:xfrm>
            <a:off x="2687493" y="2589070"/>
            <a:ext cx="6463862" cy="2921877"/>
          </a:xfrm>
          <a:prstGeom prst="rect">
            <a:avLst/>
          </a:prstGeom>
        </p:spPr>
      </p:pic>
      <p:sp>
        <p:nvSpPr>
          <p:cNvPr id="3" name="מציין מיקום של מספר שקופית 2">
            <a:extLst>
              <a:ext uri="{FF2B5EF4-FFF2-40B4-BE49-F238E27FC236}">
                <a16:creationId xmlns:a16="http://schemas.microsoft.com/office/drawing/2014/main" id="{BDE266DA-1B35-CCF8-6D8A-41AE92E145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20911" y="6492875"/>
            <a:ext cx="771089" cy="365125"/>
          </a:xfrm>
        </p:spPr>
        <p:txBody>
          <a:bodyPr/>
          <a:lstStyle/>
          <a:p>
            <a:pPr rtl="1"/>
            <a:fld id="{3A98EE3D-8CD1-4C3F-BD1C-C98C9596463C}" type="slidenum">
              <a:rPr lang="en-US" sz="1800" smtClean="0">
                <a:solidFill>
                  <a:schemeClr val="bg1"/>
                </a:solidFill>
              </a:rPr>
              <a:pPr rtl="1"/>
              <a:t>1</a:t>
            </a:fld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373782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72">
            <a:extLst>
              <a:ext uri="{FF2B5EF4-FFF2-40B4-BE49-F238E27FC236}">
                <a16:creationId xmlns:a16="http://schemas.microsoft.com/office/drawing/2014/main" id="{30EE7CEA-DF9F-4BBF-5B2F-27B4EEE1F386}"/>
              </a:ext>
            </a:extLst>
          </p:cNvPr>
          <p:cNvSpPr txBox="1"/>
          <p:nvPr/>
        </p:nvSpPr>
        <p:spPr>
          <a:xfrm>
            <a:off x="8995525" y="6064624"/>
            <a:ext cx="879941" cy="43088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100" b="1" dirty="0">
                <a:solidFill>
                  <a:schemeClr val="bg1"/>
                </a:solidFill>
                <a:latin typeface="Century Gothic"/>
              </a:rPr>
              <a:t>”</a:t>
            </a:r>
            <a:r>
              <a:rPr lang="en-US" sz="1100" b="1" dirty="0" err="1">
                <a:solidFill>
                  <a:schemeClr val="bg1"/>
                </a:solidFill>
                <a:latin typeface="Century Gothic"/>
              </a:rPr>
              <a:t>Smelltify</a:t>
            </a:r>
            <a:r>
              <a:rPr lang="en-US" sz="1100" b="1" dirty="0">
                <a:solidFill>
                  <a:schemeClr val="bg1"/>
                </a:solidFill>
                <a:latin typeface="Century Gothic"/>
              </a:rPr>
              <a:t>”-CSV File</a:t>
            </a:r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20" name="תיבת טקסט 19">
            <a:extLst>
              <a:ext uri="{FF2B5EF4-FFF2-40B4-BE49-F238E27FC236}">
                <a16:creationId xmlns:a16="http://schemas.microsoft.com/office/drawing/2014/main" id="{64700C6E-199A-EEBC-42FD-AABE3F40B6F4}"/>
              </a:ext>
            </a:extLst>
          </p:cNvPr>
          <p:cNvSpPr txBox="1"/>
          <p:nvPr/>
        </p:nvSpPr>
        <p:spPr>
          <a:xfrm>
            <a:off x="1441049" y="52389"/>
            <a:ext cx="610154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kern="100" dirty="0">
                <a:solidFill>
                  <a:schemeClr val="bg1"/>
                </a:solidFill>
                <a:effectLst>
                  <a:glow rad="127000">
                    <a:schemeClr val="tx2">
                      <a:lumMod val="60000"/>
                      <a:lumOff val="40000"/>
                    </a:schemeClr>
                  </a:glow>
                </a:effectLst>
                <a:latin typeface="+mj-lt"/>
                <a:cs typeface="Arial" panose="020B0604020202020204" pitchFamily="34" charset="0"/>
              </a:rPr>
              <a:t>”</a:t>
            </a:r>
            <a:r>
              <a:rPr lang="en-US" sz="4000" kern="100" dirty="0" err="1">
                <a:solidFill>
                  <a:schemeClr val="bg1"/>
                </a:solidFill>
                <a:effectLst>
                  <a:glow rad="127000">
                    <a:schemeClr val="tx2">
                      <a:lumMod val="60000"/>
                      <a:lumOff val="40000"/>
                    </a:schemeClr>
                  </a:glow>
                </a:effectLst>
                <a:latin typeface="+mj-lt"/>
                <a:cs typeface="Arial" panose="020B0604020202020204" pitchFamily="34" charset="0"/>
              </a:rPr>
              <a:t>Smelltify</a:t>
            </a:r>
            <a:r>
              <a:rPr lang="en-US" sz="4000" kern="100" dirty="0">
                <a:solidFill>
                  <a:schemeClr val="bg1"/>
                </a:solidFill>
                <a:effectLst>
                  <a:glow rad="127000">
                    <a:schemeClr val="tx2">
                      <a:lumMod val="60000"/>
                      <a:lumOff val="40000"/>
                    </a:schemeClr>
                  </a:glow>
                </a:effectLst>
                <a:latin typeface="+mj-lt"/>
                <a:cs typeface="Arial" panose="020B0604020202020204" pitchFamily="34" charset="0"/>
              </a:rPr>
              <a:t>”-CSV File </a:t>
            </a:r>
          </a:p>
          <a:p>
            <a:endParaRPr lang="he-IL" sz="4000" dirty="0">
              <a:effectLst>
                <a:glow rad="127000">
                  <a:schemeClr val="tx2">
                    <a:lumMod val="60000"/>
                    <a:lumOff val="40000"/>
                  </a:schemeClr>
                </a:glow>
              </a:effectLst>
            </a:endParaRPr>
          </a:p>
        </p:txBody>
      </p:sp>
      <p:sp>
        <p:nvSpPr>
          <p:cNvPr id="21" name="מציין מיקום של מספר שקופית 20">
            <a:extLst>
              <a:ext uri="{FF2B5EF4-FFF2-40B4-BE49-F238E27FC236}">
                <a16:creationId xmlns:a16="http://schemas.microsoft.com/office/drawing/2014/main" id="{334D8A8F-6EB9-3FD9-6223-CF0F9936BE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62446" y="6526950"/>
            <a:ext cx="771089" cy="322236"/>
          </a:xfrm>
        </p:spPr>
        <p:txBody>
          <a:bodyPr/>
          <a:lstStyle/>
          <a:p>
            <a:pPr rtl="1"/>
            <a:r>
              <a:rPr lang="en-US" sz="1800" dirty="0">
                <a:solidFill>
                  <a:schemeClr val="bg1"/>
                </a:solidFill>
              </a:rPr>
              <a:t>10</a:t>
            </a:r>
          </a:p>
        </p:txBody>
      </p:sp>
      <p:sp>
        <p:nvSpPr>
          <p:cNvPr id="4" name="TextBox 72">
            <a:extLst>
              <a:ext uri="{FF2B5EF4-FFF2-40B4-BE49-F238E27FC236}">
                <a16:creationId xmlns:a16="http://schemas.microsoft.com/office/drawing/2014/main" id="{556363C4-9F67-D48E-2B2B-3230E688EFEE}"/>
              </a:ext>
            </a:extLst>
          </p:cNvPr>
          <p:cNvSpPr txBox="1"/>
          <p:nvPr/>
        </p:nvSpPr>
        <p:spPr>
          <a:xfrm>
            <a:off x="6847810" y="6123049"/>
            <a:ext cx="1044636" cy="2616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100" b="1" dirty="0">
                <a:solidFill>
                  <a:schemeClr val="bg1"/>
                </a:solidFill>
                <a:latin typeface="Century Gothic"/>
              </a:rPr>
              <a:t>Architecture</a:t>
            </a:r>
          </a:p>
        </p:txBody>
      </p:sp>
      <p:sp>
        <p:nvSpPr>
          <p:cNvPr id="5" name="TextBox 72">
            <a:extLst>
              <a:ext uri="{FF2B5EF4-FFF2-40B4-BE49-F238E27FC236}">
                <a16:creationId xmlns:a16="http://schemas.microsoft.com/office/drawing/2014/main" id="{CF804BE8-1A01-7CBA-4119-05145A1B406C}"/>
              </a:ext>
            </a:extLst>
          </p:cNvPr>
          <p:cNvSpPr txBox="1"/>
          <p:nvPr/>
        </p:nvSpPr>
        <p:spPr>
          <a:xfrm>
            <a:off x="5710697" y="6106696"/>
            <a:ext cx="1044636" cy="43088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100" b="1" dirty="0" err="1">
                <a:solidFill>
                  <a:schemeClr val="bg1"/>
                </a:solidFill>
                <a:latin typeface="Century Gothic"/>
              </a:rPr>
              <a:t>BackGround</a:t>
            </a:r>
            <a:endParaRPr lang="en-US" sz="1100" b="1" dirty="0">
              <a:solidFill>
                <a:schemeClr val="bg1"/>
              </a:solidFill>
              <a:latin typeface="Century Gothic"/>
            </a:endParaRPr>
          </a:p>
          <a:p>
            <a:r>
              <a:rPr lang="en-US" sz="1100" b="1" dirty="0">
                <a:solidFill>
                  <a:schemeClr val="bg1"/>
                </a:solidFill>
                <a:latin typeface="Century Gothic"/>
              </a:rPr>
              <a:t>POM</a:t>
            </a:r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6" name="TextBox 72">
            <a:extLst>
              <a:ext uri="{FF2B5EF4-FFF2-40B4-BE49-F238E27FC236}">
                <a16:creationId xmlns:a16="http://schemas.microsoft.com/office/drawing/2014/main" id="{C424FB5A-A890-EED4-6D35-88129543F282}"/>
              </a:ext>
            </a:extLst>
          </p:cNvPr>
          <p:cNvSpPr txBox="1"/>
          <p:nvPr/>
        </p:nvSpPr>
        <p:spPr>
          <a:xfrm>
            <a:off x="4553649" y="6121720"/>
            <a:ext cx="1111550" cy="60016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1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BackGround</a:t>
            </a:r>
            <a:endParaRPr lang="en-US" sz="11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r>
              <a:rPr lang="en-US" sz="1100" b="1" dirty="0">
                <a:solidFill>
                  <a:schemeClr val="bg1"/>
                </a:solidFill>
                <a:latin typeface="Century Gothic" panose="020B0502020202020204" pitchFamily="34" charset="0"/>
              </a:rPr>
              <a:t>Previous Researches</a:t>
            </a:r>
          </a:p>
        </p:txBody>
      </p:sp>
      <p:sp>
        <p:nvSpPr>
          <p:cNvPr id="7" name="Rectangle: Rounded Corners 53">
            <a:extLst>
              <a:ext uri="{FF2B5EF4-FFF2-40B4-BE49-F238E27FC236}">
                <a16:creationId xmlns:a16="http://schemas.microsoft.com/office/drawing/2014/main" id="{87CC49C8-4A20-C703-EA8B-BACF7D4F6912}"/>
              </a:ext>
            </a:extLst>
          </p:cNvPr>
          <p:cNvSpPr/>
          <p:nvPr/>
        </p:nvSpPr>
        <p:spPr>
          <a:xfrm>
            <a:off x="172190" y="5753395"/>
            <a:ext cx="11396958" cy="280797"/>
          </a:xfrm>
          <a:prstGeom prst="roundRect">
            <a:avLst>
              <a:gd name="adj" fmla="val 50000"/>
            </a:avLst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8" name="TextBox 72">
            <a:extLst>
              <a:ext uri="{FF2B5EF4-FFF2-40B4-BE49-F238E27FC236}">
                <a16:creationId xmlns:a16="http://schemas.microsoft.com/office/drawing/2014/main" id="{AB157274-19BE-05F2-A335-C7F115A99985}"/>
              </a:ext>
            </a:extLst>
          </p:cNvPr>
          <p:cNvSpPr txBox="1"/>
          <p:nvPr/>
        </p:nvSpPr>
        <p:spPr>
          <a:xfrm>
            <a:off x="31910" y="6155751"/>
            <a:ext cx="1202742" cy="60207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100" b="1" dirty="0">
                <a:solidFill>
                  <a:schemeClr val="bg1"/>
                </a:solidFill>
                <a:latin typeface="Century Gothic"/>
              </a:rPr>
              <a:t>Introduction</a:t>
            </a:r>
          </a:p>
          <a:p>
            <a:r>
              <a:rPr lang="en-US" sz="1100" b="1" dirty="0">
                <a:solidFill>
                  <a:schemeClr val="bg1"/>
                </a:solidFill>
                <a:latin typeface="Century Gothic"/>
              </a:rPr>
              <a:t>Importance of smell analysis</a:t>
            </a:r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9" name="Oval 77">
            <a:extLst>
              <a:ext uri="{FF2B5EF4-FFF2-40B4-BE49-F238E27FC236}">
                <a16:creationId xmlns:a16="http://schemas.microsoft.com/office/drawing/2014/main" id="{6A599002-5C25-DED7-D1EA-AC1A09EDCDB2}"/>
              </a:ext>
            </a:extLst>
          </p:cNvPr>
          <p:cNvSpPr/>
          <p:nvPr/>
        </p:nvSpPr>
        <p:spPr>
          <a:xfrm>
            <a:off x="145447" y="5589639"/>
            <a:ext cx="554632" cy="554632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600" dirty="0"/>
              <a:t>1</a:t>
            </a:r>
          </a:p>
        </p:txBody>
      </p:sp>
      <p:sp>
        <p:nvSpPr>
          <p:cNvPr id="10" name="Oval 77">
            <a:extLst>
              <a:ext uri="{FF2B5EF4-FFF2-40B4-BE49-F238E27FC236}">
                <a16:creationId xmlns:a16="http://schemas.microsoft.com/office/drawing/2014/main" id="{F5C4CE47-48D9-9E1F-3910-46483E819163}"/>
              </a:ext>
            </a:extLst>
          </p:cNvPr>
          <p:cNvSpPr/>
          <p:nvPr/>
        </p:nvSpPr>
        <p:spPr>
          <a:xfrm>
            <a:off x="2547193" y="5542317"/>
            <a:ext cx="554632" cy="554632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600" dirty="0"/>
              <a:t>3</a:t>
            </a:r>
          </a:p>
        </p:txBody>
      </p:sp>
      <p:sp>
        <p:nvSpPr>
          <p:cNvPr id="11" name="TextBox 72">
            <a:extLst>
              <a:ext uri="{FF2B5EF4-FFF2-40B4-BE49-F238E27FC236}">
                <a16:creationId xmlns:a16="http://schemas.microsoft.com/office/drawing/2014/main" id="{D7C2DDA5-2065-A1B0-D1AC-65AB71AACA3E}"/>
              </a:ext>
            </a:extLst>
          </p:cNvPr>
          <p:cNvSpPr txBox="1"/>
          <p:nvPr/>
        </p:nvSpPr>
        <p:spPr>
          <a:xfrm>
            <a:off x="2301553" y="6169215"/>
            <a:ext cx="1001414" cy="43088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100" b="1" dirty="0">
                <a:solidFill>
                  <a:schemeClr val="bg1"/>
                </a:solidFill>
                <a:latin typeface="Century Gothic"/>
              </a:rPr>
              <a:t>Introduction</a:t>
            </a:r>
          </a:p>
          <a:p>
            <a:r>
              <a:rPr lang="en-US" sz="1100" b="1" dirty="0">
                <a:solidFill>
                  <a:schemeClr val="bg1"/>
                </a:solidFill>
                <a:latin typeface="Century Gothic"/>
              </a:rPr>
              <a:t>Our Solution</a:t>
            </a:r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14" name="Oval 77">
            <a:extLst>
              <a:ext uri="{FF2B5EF4-FFF2-40B4-BE49-F238E27FC236}">
                <a16:creationId xmlns:a16="http://schemas.microsoft.com/office/drawing/2014/main" id="{CAA432DC-9AD0-B950-978A-81FEEA5C6819}"/>
              </a:ext>
            </a:extLst>
          </p:cNvPr>
          <p:cNvSpPr/>
          <p:nvPr/>
        </p:nvSpPr>
        <p:spPr>
          <a:xfrm>
            <a:off x="3718024" y="5542317"/>
            <a:ext cx="554632" cy="554632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600" dirty="0"/>
              <a:t>4</a:t>
            </a:r>
          </a:p>
        </p:txBody>
      </p:sp>
      <p:sp>
        <p:nvSpPr>
          <p:cNvPr id="15" name="TextBox 72">
            <a:extLst>
              <a:ext uri="{FF2B5EF4-FFF2-40B4-BE49-F238E27FC236}">
                <a16:creationId xmlns:a16="http://schemas.microsoft.com/office/drawing/2014/main" id="{D37B936F-D7CF-E14A-3E95-154735CC88CF}"/>
              </a:ext>
            </a:extLst>
          </p:cNvPr>
          <p:cNvSpPr txBox="1"/>
          <p:nvPr/>
        </p:nvSpPr>
        <p:spPr>
          <a:xfrm>
            <a:off x="3325716" y="6160192"/>
            <a:ext cx="1182436" cy="2616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1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BackGround</a:t>
            </a:r>
            <a:endParaRPr lang="en-US" sz="11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6" name="Oval 77">
            <a:extLst>
              <a:ext uri="{FF2B5EF4-FFF2-40B4-BE49-F238E27FC236}">
                <a16:creationId xmlns:a16="http://schemas.microsoft.com/office/drawing/2014/main" id="{DE44ABCD-3CC0-8262-EAA1-7B06CD4D6A3E}"/>
              </a:ext>
            </a:extLst>
          </p:cNvPr>
          <p:cNvSpPr/>
          <p:nvPr/>
        </p:nvSpPr>
        <p:spPr>
          <a:xfrm>
            <a:off x="1359960" y="5548645"/>
            <a:ext cx="554632" cy="554632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600" dirty="0"/>
              <a:t>2</a:t>
            </a:r>
          </a:p>
        </p:txBody>
      </p:sp>
      <p:sp>
        <p:nvSpPr>
          <p:cNvPr id="17" name="TextBox 72">
            <a:extLst>
              <a:ext uri="{FF2B5EF4-FFF2-40B4-BE49-F238E27FC236}">
                <a16:creationId xmlns:a16="http://schemas.microsoft.com/office/drawing/2014/main" id="{4C76A2EC-713D-DE07-C5E4-296E6D16C8D0}"/>
              </a:ext>
            </a:extLst>
          </p:cNvPr>
          <p:cNvSpPr txBox="1"/>
          <p:nvPr/>
        </p:nvSpPr>
        <p:spPr>
          <a:xfrm>
            <a:off x="1264556" y="6155751"/>
            <a:ext cx="1001414" cy="60016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100" b="1" dirty="0">
                <a:solidFill>
                  <a:schemeClr val="bg1"/>
                </a:solidFill>
                <a:latin typeface="Century Gothic"/>
              </a:rPr>
              <a:t>Introduction</a:t>
            </a:r>
          </a:p>
          <a:p>
            <a:r>
              <a:rPr lang="en-US" sz="1100" b="1" dirty="0">
                <a:solidFill>
                  <a:schemeClr val="bg1"/>
                </a:solidFill>
                <a:latin typeface="Century Gothic"/>
              </a:rPr>
              <a:t>The problem</a:t>
            </a:r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22" name="Oval 77">
            <a:extLst>
              <a:ext uri="{FF2B5EF4-FFF2-40B4-BE49-F238E27FC236}">
                <a16:creationId xmlns:a16="http://schemas.microsoft.com/office/drawing/2014/main" id="{2DD59D9F-A74B-5B82-99A7-129EEC0025C4}"/>
              </a:ext>
            </a:extLst>
          </p:cNvPr>
          <p:cNvSpPr/>
          <p:nvPr/>
        </p:nvSpPr>
        <p:spPr>
          <a:xfrm>
            <a:off x="4740452" y="5533733"/>
            <a:ext cx="554632" cy="554632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600" dirty="0"/>
              <a:t>5</a:t>
            </a:r>
          </a:p>
        </p:txBody>
      </p:sp>
      <p:sp>
        <p:nvSpPr>
          <p:cNvPr id="23" name="Oval 77">
            <a:extLst>
              <a:ext uri="{FF2B5EF4-FFF2-40B4-BE49-F238E27FC236}">
                <a16:creationId xmlns:a16="http://schemas.microsoft.com/office/drawing/2014/main" id="{6F51129F-FDD6-A916-27EA-FC6FED6633D8}"/>
              </a:ext>
            </a:extLst>
          </p:cNvPr>
          <p:cNvSpPr/>
          <p:nvPr/>
        </p:nvSpPr>
        <p:spPr>
          <a:xfrm>
            <a:off x="5888246" y="5533622"/>
            <a:ext cx="554632" cy="554632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600" dirty="0"/>
              <a:t>6</a:t>
            </a:r>
          </a:p>
        </p:txBody>
      </p:sp>
      <p:sp>
        <p:nvSpPr>
          <p:cNvPr id="24" name="Oval 77">
            <a:extLst>
              <a:ext uri="{FF2B5EF4-FFF2-40B4-BE49-F238E27FC236}">
                <a16:creationId xmlns:a16="http://schemas.microsoft.com/office/drawing/2014/main" id="{826A59DD-DEC9-383C-06B0-5FCEF5DDC43E}"/>
              </a:ext>
            </a:extLst>
          </p:cNvPr>
          <p:cNvSpPr/>
          <p:nvPr/>
        </p:nvSpPr>
        <p:spPr>
          <a:xfrm>
            <a:off x="6987957" y="5552064"/>
            <a:ext cx="554632" cy="554632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600" dirty="0"/>
              <a:t>7</a:t>
            </a:r>
          </a:p>
        </p:txBody>
      </p:sp>
      <p:sp>
        <p:nvSpPr>
          <p:cNvPr id="27" name="Oval 77">
            <a:extLst>
              <a:ext uri="{FF2B5EF4-FFF2-40B4-BE49-F238E27FC236}">
                <a16:creationId xmlns:a16="http://schemas.microsoft.com/office/drawing/2014/main" id="{A78F4B0E-0E1E-9202-3857-3C4427B1FFE2}"/>
              </a:ext>
            </a:extLst>
          </p:cNvPr>
          <p:cNvSpPr/>
          <p:nvPr/>
        </p:nvSpPr>
        <p:spPr>
          <a:xfrm>
            <a:off x="8128438" y="5545454"/>
            <a:ext cx="554632" cy="554632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/>
              <a:t>8</a:t>
            </a:r>
          </a:p>
        </p:txBody>
      </p:sp>
      <p:sp>
        <p:nvSpPr>
          <p:cNvPr id="28" name="TextBox 72">
            <a:extLst>
              <a:ext uri="{FF2B5EF4-FFF2-40B4-BE49-F238E27FC236}">
                <a16:creationId xmlns:a16="http://schemas.microsoft.com/office/drawing/2014/main" id="{3F666249-3BA2-592A-BDC6-5B28B457ED14}"/>
              </a:ext>
            </a:extLst>
          </p:cNvPr>
          <p:cNvSpPr txBox="1"/>
          <p:nvPr/>
        </p:nvSpPr>
        <p:spPr>
          <a:xfrm>
            <a:off x="7971289" y="6116439"/>
            <a:ext cx="903102" cy="2616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100" b="1" dirty="0">
                <a:solidFill>
                  <a:schemeClr val="bg1"/>
                </a:solidFill>
                <a:latin typeface="Century Gothic"/>
              </a:rPr>
              <a:t>Database</a:t>
            </a:r>
          </a:p>
        </p:txBody>
      </p:sp>
      <p:sp>
        <p:nvSpPr>
          <p:cNvPr id="29" name="Oval 77">
            <a:extLst>
              <a:ext uri="{FF2B5EF4-FFF2-40B4-BE49-F238E27FC236}">
                <a16:creationId xmlns:a16="http://schemas.microsoft.com/office/drawing/2014/main" id="{46F25F02-CFC9-4999-678B-E1E0C7B7253D}"/>
              </a:ext>
            </a:extLst>
          </p:cNvPr>
          <p:cNvSpPr/>
          <p:nvPr/>
        </p:nvSpPr>
        <p:spPr>
          <a:xfrm>
            <a:off x="9158179" y="5511138"/>
            <a:ext cx="554632" cy="554632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/>
              <a:t>9</a:t>
            </a:r>
          </a:p>
        </p:txBody>
      </p:sp>
      <p:pic>
        <p:nvPicPr>
          <p:cNvPr id="12" name="תמונה 11">
            <a:extLst>
              <a:ext uri="{FF2B5EF4-FFF2-40B4-BE49-F238E27FC236}">
                <a16:creationId xmlns:a16="http://schemas.microsoft.com/office/drawing/2014/main" id="{C5003DFD-7A2E-E5A7-2BEE-277B6D0F88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869" y="1361788"/>
            <a:ext cx="10798262" cy="3697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070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72">
            <a:extLst>
              <a:ext uri="{FF2B5EF4-FFF2-40B4-BE49-F238E27FC236}">
                <a16:creationId xmlns:a16="http://schemas.microsoft.com/office/drawing/2014/main" id="{DE356508-6CEA-B552-6FAD-82338ECF43BA}"/>
              </a:ext>
            </a:extLst>
          </p:cNvPr>
          <p:cNvSpPr txBox="1"/>
          <p:nvPr/>
        </p:nvSpPr>
        <p:spPr>
          <a:xfrm>
            <a:off x="8995912" y="6068748"/>
            <a:ext cx="879941" cy="43088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100" b="1" dirty="0">
                <a:solidFill>
                  <a:schemeClr val="bg1"/>
                </a:solidFill>
                <a:latin typeface="Century Gothic"/>
              </a:rPr>
              <a:t>”</a:t>
            </a:r>
            <a:r>
              <a:rPr lang="en-US" sz="1100" b="1" dirty="0" err="1">
                <a:solidFill>
                  <a:schemeClr val="bg1"/>
                </a:solidFill>
                <a:latin typeface="Century Gothic"/>
              </a:rPr>
              <a:t>Smelltify</a:t>
            </a:r>
            <a:r>
              <a:rPr lang="en-US" sz="1100" b="1" dirty="0">
                <a:solidFill>
                  <a:schemeClr val="bg1"/>
                </a:solidFill>
                <a:latin typeface="Century Gothic"/>
              </a:rPr>
              <a:t>”-CSV File</a:t>
            </a:r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6" name="TextBox 72">
            <a:extLst>
              <a:ext uri="{FF2B5EF4-FFF2-40B4-BE49-F238E27FC236}">
                <a16:creationId xmlns:a16="http://schemas.microsoft.com/office/drawing/2014/main" id="{475E5530-4256-8B87-0C05-933C5181B960}"/>
              </a:ext>
            </a:extLst>
          </p:cNvPr>
          <p:cNvSpPr txBox="1"/>
          <p:nvPr/>
        </p:nvSpPr>
        <p:spPr>
          <a:xfrm>
            <a:off x="6825839" y="6124567"/>
            <a:ext cx="1044636" cy="2616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100" b="1" dirty="0">
                <a:solidFill>
                  <a:schemeClr val="bg1"/>
                </a:solidFill>
                <a:latin typeface="Century Gothic"/>
              </a:rPr>
              <a:t>Architecture</a:t>
            </a:r>
          </a:p>
        </p:txBody>
      </p:sp>
      <p:sp>
        <p:nvSpPr>
          <p:cNvPr id="7" name="TextBox 72">
            <a:extLst>
              <a:ext uri="{FF2B5EF4-FFF2-40B4-BE49-F238E27FC236}">
                <a16:creationId xmlns:a16="http://schemas.microsoft.com/office/drawing/2014/main" id="{B5C3B3B0-2BBC-5B87-76F7-85E12E3094BE}"/>
              </a:ext>
            </a:extLst>
          </p:cNvPr>
          <p:cNvSpPr txBox="1"/>
          <p:nvPr/>
        </p:nvSpPr>
        <p:spPr>
          <a:xfrm>
            <a:off x="5688726" y="6108214"/>
            <a:ext cx="1044636" cy="43088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100" b="1" dirty="0" err="1">
                <a:solidFill>
                  <a:schemeClr val="bg1"/>
                </a:solidFill>
                <a:latin typeface="Century Gothic"/>
              </a:rPr>
              <a:t>BackGround</a:t>
            </a:r>
            <a:endParaRPr lang="en-US" sz="1100" b="1" dirty="0">
              <a:solidFill>
                <a:schemeClr val="bg1"/>
              </a:solidFill>
              <a:latin typeface="Century Gothic"/>
            </a:endParaRPr>
          </a:p>
          <a:p>
            <a:r>
              <a:rPr lang="en-US" sz="1100" b="1" dirty="0">
                <a:solidFill>
                  <a:schemeClr val="bg1"/>
                </a:solidFill>
                <a:latin typeface="Century Gothic"/>
              </a:rPr>
              <a:t>POM</a:t>
            </a:r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8" name="TextBox 72">
            <a:extLst>
              <a:ext uri="{FF2B5EF4-FFF2-40B4-BE49-F238E27FC236}">
                <a16:creationId xmlns:a16="http://schemas.microsoft.com/office/drawing/2014/main" id="{513E4714-E078-A0F5-B7C1-E71263993130}"/>
              </a:ext>
            </a:extLst>
          </p:cNvPr>
          <p:cNvSpPr txBox="1"/>
          <p:nvPr/>
        </p:nvSpPr>
        <p:spPr>
          <a:xfrm>
            <a:off x="4531678" y="6123238"/>
            <a:ext cx="1111550" cy="60016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1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BackGround</a:t>
            </a:r>
            <a:endParaRPr lang="en-US" sz="11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r>
              <a:rPr lang="en-US" sz="1100" b="1" dirty="0">
                <a:solidFill>
                  <a:schemeClr val="bg1"/>
                </a:solidFill>
                <a:latin typeface="Century Gothic" panose="020B0502020202020204" pitchFamily="34" charset="0"/>
              </a:rPr>
              <a:t>Previous Researches</a:t>
            </a:r>
          </a:p>
        </p:txBody>
      </p:sp>
      <p:sp>
        <p:nvSpPr>
          <p:cNvPr id="9" name="Rectangle: Rounded Corners 53">
            <a:extLst>
              <a:ext uri="{FF2B5EF4-FFF2-40B4-BE49-F238E27FC236}">
                <a16:creationId xmlns:a16="http://schemas.microsoft.com/office/drawing/2014/main" id="{D949C342-BC97-DC9F-6ADB-1D617D39F76C}"/>
              </a:ext>
            </a:extLst>
          </p:cNvPr>
          <p:cNvSpPr/>
          <p:nvPr/>
        </p:nvSpPr>
        <p:spPr>
          <a:xfrm>
            <a:off x="123476" y="5742348"/>
            <a:ext cx="11794524" cy="261610"/>
          </a:xfrm>
          <a:prstGeom prst="roundRect">
            <a:avLst>
              <a:gd name="adj" fmla="val 50000"/>
            </a:avLst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0" name="TextBox 72">
            <a:extLst>
              <a:ext uri="{FF2B5EF4-FFF2-40B4-BE49-F238E27FC236}">
                <a16:creationId xmlns:a16="http://schemas.microsoft.com/office/drawing/2014/main" id="{DEEB68BD-9101-9317-1127-C93D1F1E4308}"/>
              </a:ext>
            </a:extLst>
          </p:cNvPr>
          <p:cNvSpPr txBox="1"/>
          <p:nvPr/>
        </p:nvSpPr>
        <p:spPr>
          <a:xfrm>
            <a:off x="9939" y="6157269"/>
            <a:ext cx="1202742" cy="60207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100" b="1" dirty="0">
                <a:solidFill>
                  <a:schemeClr val="bg1"/>
                </a:solidFill>
                <a:latin typeface="Century Gothic"/>
              </a:rPr>
              <a:t>Introduction</a:t>
            </a:r>
          </a:p>
          <a:p>
            <a:r>
              <a:rPr lang="en-US" sz="1100" b="1" dirty="0">
                <a:solidFill>
                  <a:schemeClr val="bg1"/>
                </a:solidFill>
                <a:latin typeface="Century Gothic"/>
              </a:rPr>
              <a:t>Importance of smell analysis</a:t>
            </a:r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11" name="Oval 77">
            <a:extLst>
              <a:ext uri="{FF2B5EF4-FFF2-40B4-BE49-F238E27FC236}">
                <a16:creationId xmlns:a16="http://schemas.microsoft.com/office/drawing/2014/main" id="{E14776E6-C679-6677-7E1D-7633E43CD614}"/>
              </a:ext>
            </a:extLst>
          </p:cNvPr>
          <p:cNvSpPr/>
          <p:nvPr/>
        </p:nvSpPr>
        <p:spPr>
          <a:xfrm>
            <a:off x="123476" y="5591157"/>
            <a:ext cx="554632" cy="554632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600" dirty="0"/>
              <a:t>1</a:t>
            </a:r>
          </a:p>
        </p:txBody>
      </p:sp>
      <p:sp>
        <p:nvSpPr>
          <p:cNvPr id="12" name="Oval 77">
            <a:extLst>
              <a:ext uri="{FF2B5EF4-FFF2-40B4-BE49-F238E27FC236}">
                <a16:creationId xmlns:a16="http://schemas.microsoft.com/office/drawing/2014/main" id="{BAFB9E22-B432-C865-7D51-564DFE2CFC6B}"/>
              </a:ext>
            </a:extLst>
          </p:cNvPr>
          <p:cNvSpPr/>
          <p:nvPr/>
        </p:nvSpPr>
        <p:spPr>
          <a:xfrm>
            <a:off x="2525222" y="5543835"/>
            <a:ext cx="554632" cy="554632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600" dirty="0"/>
              <a:t>3</a:t>
            </a:r>
          </a:p>
        </p:txBody>
      </p:sp>
      <p:sp>
        <p:nvSpPr>
          <p:cNvPr id="13" name="TextBox 72">
            <a:extLst>
              <a:ext uri="{FF2B5EF4-FFF2-40B4-BE49-F238E27FC236}">
                <a16:creationId xmlns:a16="http://schemas.microsoft.com/office/drawing/2014/main" id="{DA0A2A75-901F-043F-8704-D0FCBD368CD8}"/>
              </a:ext>
            </a:extLst>
          </p:cNvPr>
          <p:cNvSpPr txBox="1"/>
          <p:nvPr/>
        </p:nvSpPr>
        <p:spPr>
          <a:xfrm>
            <a:off x="2279582" y="6170733"/>
            <a:ext cx="1001414" cy="43088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100" b="1" dirty="0">
                <a:solidFill>
                  <a:schemeClr val="bg1"/>
                </a:solidFill>
                <a:latin typeface="Century Gothic"/>
              </a:rPr>
              <a:t>Introduction</a:t>
            </a:r>
          </a:p>
          <a:p>
            <a:r>
              <a:rPr lang="en-US" sz="1100" b="1" dirty="0">
                <a:solidFill>
                  <a:schemeClr val="bg1"/>
                </a:solidFill>
                <a:latin typeface="Century Gothic"/>
              </a:rPr>
              <a:t>Our Solution</a:t>
            </a:r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14" name="Oval 77">
            <a:extLst>
              <a:ext uri="{FF2B5EF4-FFF2-40B4-BE49-F238E27FC236}">
                <a16:creationId xmlns:a16="http://schemas.microsoft.com/office/drawing/2014/main" id="{FE2B891D-4E30-A477-13B3-758504E94E01}"/>
              </a:ext>
            </a:extLst>
          </p:cNvPr>
          <p:cNvSpPr/>
          <p:nvPr/>
        </p:nvSpPr>
        <p:spPr>
          <a:xfrm>
            <a:off x="3676175" y="5553774"/>
            <a:ext cx="554632" cy="554632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600" dirty="0"/>
              <a:t>4</a:t>
            </a:r>
          </a:p>
        </p:txBody>
      </p:sp>
      <p:sp>
        <p:nvSpPr>
          <p:cNvPr id="15" name="TextBox 72">
            <a:extLst>
              <a:ext uri="{FF2B5EF4-FFF2-40B4-BE49-F238E27FC236}">
                <a16:creationId xmlns:a16="http://schemas.microsoft.com/office/drawing/2014/main" id="{DEDD74AD-F34A-59BF-7DB5-DBE47E53D28B}"/>
              </a:ext>
            </a:extLst>
          </p:cNvPr>
          <p:cNvSpPr txBox="1"/>
          <p:nvPr/>
        </p:nvSpPr>
        <p:spPr>
          <a:xfrm>
            <a:off x="3303745" y="6161710"/>
            <a:ext cx="1182436" cy="2616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1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BackGround</a:t>
            </a:r>
            <a:endParaRPr lang="en-US" sz="11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6" name="Oval 77">
            <a:extLst>
              <a:ext uri="{FF2B5EF4-FFF2-40B4-BE49-F238E27FC236}">
                <a16:creationId xmlns:a16="http://schemas.microsoft.com/office/drawing/2014/main" id="{B94B8708-6F99-FF55-8FF9-0E34AA5B4BF2}"/>
              </a:ext>
            </a:extLst>
          </p:cNvPr>
          <p:cNvSpPr/>
          <p:nvPr/>
        </p:nvSpPr>
        <p:spPr>
          <a:xfrm>
            <a:off x="1337989" y="5550163"/>
            <a:ext cx="554632" cy="554632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600" dirty="0"/>
              <a:t>2</a:t>
            </a:r>
          </a:p>
        </p:txBody>
      </p:sp>
      <p:sp>
        <p:nvSpPr>
          <p:cNvPr id="17" name="TextBox 72">
            <a:extLst>
              <a:ext uri="{FF2B5EF4-FFF2-40B4-BE49-F238E27FC236}">
                <a16:creationId xmlns:a16="http://schemas.microsoft.com/office/drawing/2014/main" id="{B894767A-78DE-09A6-1F35-A968689173F8}"/>
              </a:ext>
            </a:extLst>
          </p:cNvPr>
          <p:cNvSpPr txBox="1"/>
          <p:nvPr/>
        </p:nvSpPr>
        <p:spPr>
          <a:xfrm>
            <a:off x="1242585" y="6157269"/>
            <a:ext cx="1001414" cy="60016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100" b="1" dirty="0">
                <a:solidFill>
                  <a:schemeClr val="bg1"/>
                </a:solidFill>
                <a:latin typeface="Century Gothic"/>
              </a:rPr>
              <a:t>Introduction</a:t>
            </a:r>
          </a:p>
          <a:p>
            <a:r>
              <a:rPr lang="en-US" sz="1100" b="1" dirty="0">
                <a:solidFill>
                  <a:schemeClr val="bg1"/>
                </a:solidFill>
                <a:latin typeface="Century Gothic"/>
              </a:rPr>
              <a:t>The problem</a:t>
            </a:r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18" name="Oval 77">
            <a:extLst>
              <a:ext uri="{FF2B5EF4-FFF2-40B4-BE49-F238E27FC236}">
                <a16:creationId xmlns:a16="http://schemas.microsoft.com/office/drawing/2014/main" id="{6B1F16C9-8A2F-D8D1-6932-6FBF6FEA962E}"/>
              </a:ext>
            </a:extLst>
          </p:cNvPr>
          <p:cNvSpPr/>
          <p:nvPr/>
        </p:nvSpPr>
        <p:spPr>
          <a:xfrm>
            <a:off x="4748298" y="5535251"/>
            <a:ext cx="554632" cy="554632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600" dirty="0"/>
              <a:t>5</a:t>
            </a:r>
          </a:p>
        </p:txBody>
      </p:sp>
      <p:sp>
        <p:nvSpPr>
          <p:cNvPr id="19" name="Oval 77">
            <a:extLst>
              <a:ext uri="{FF2B5EF4-FFF2-40B4-BE49-F238E27FC236}">
                <a16:creationId xmlns:a16="http://schemas.microsoft.com/office/drawing/2014/main" id="{9239163F-FF69-8120-9268-4C19E215ED65}"/>
              </a:ext>
            </a:extLst>
          </p:cNvPr>
          <p:cNvSpPr/>
          <p:nvPr/>
        </p:nvSpPr>
        <p:spPr>
          <a:xfrm>
            <a:off x="5866275" y="5535140"/>
            <a:ext cx="554632" cy="554632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600" dirty="0"/>
              <a:t>6</a:t>
            </a:r>
          </a:p>
        </p:txBody>
      </p:sp>
      <p:sp>
        <p:nvSpPr>
          <p:cNvPr id="20" name="Oval 77">
            <a:extLst>
              <a:ext uri="{FF2B5EF4-FFF2-40B4-BE49-F238E27FC236}">
                <a16:creationId xmlns:a16="http://schemas.microsoft.com/office/drawing/2014/main" id="{9A768EA7-8BB2-0AAF-521C-EB312D01E72A}"/>
              </a:ext>
            </a:extLst>
          </p:cNvPr>
          <p:cNvSpPr/>
          <p:nvPr/>
        </p:nvSpPr>
        <p:spPr>
          <a:xfrm>
            <a:off x="7025620" y="5553582"/>
            <a:ext cx="554632" cy="554632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600" dirty="0"/>
              <a:t>7</a:t>
            </a:r>
          </a:p>
        </p:txBody>
      </p:sp>
      <p:sp>
        <p:nvSpPr>
          <p:cNvPr id="23" name="Oval 77">
            <a:extLst>
              <a:ext uri="{FF2B5EF4-FFF2-40B4-BE49-F238E27FC236}">
                <a16:creationId xmlns:a16="http://schemas.microsoft.com/office/drawing/2014/main" id="{87B772C0-D496-308D-34A5-CFEDB9EEB78E}"/>
              </a:ext>
            </a:extLst>
          </p:cNvPr>
          <p:cNvSpPr/>
          <p:nvPr/>
        </p:nvSpPr>
        <p:spPr>
          <a:xfrm>
            <a:off x="8128825" y="5549578"/>
            <a:ext cx="554632" cy="554632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/>
              <a:t>8</a:t>
            </a:r>
          </a:p>
        </p:txBody>
      </p:sp>
      <p:sp>
        <p:nvSpPr>
          <p:cNvPr id="24" name="TextBox 72">
            <a:extLst>
              <a:ext uri="{FF2B5EF4-FFF2-40B4-BE49-F238E27FC236}">
                <a16:creationId xmlns:a16="http://schemas.microsoft.com/office/drawing/2014/main" id="{3E264D9C-0010-4154-6BE4-8F73C2037D53}"/>
              </a:ext>
            </a:extLst>
          </p:cNvPr>
          <p:cNvSpPr txBox="1"/>
          <p:nvPr/>
        </p:nvSpPr>
        <p:spPr>
          <a:xfrm>
            <a:off x="7971676" y="6120563"/>
            <a:ext cx="903102" cy="2616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100" b="1" dirty="0">
                <a:solidFill>
                  <a:schemeClr val="bg1"/>
                </a:solidFill>
                <a:latin typeface="Century Gothic"/>
              </a:rPr>
              <a:t>Database</a:t>
            </a:r>
          </a:p>
        </p:txBody>
      </p:sp>
      <p:sp>
        <p:nvSpPr>
          <p:cNvPr id="25" name="Oval 77">
            <a:extLst>
              <a:ext uri="{FF2B5EF4-FFF2-40B4-BE49-F238E27FC236}">
                <a16:creationId xmlns:a16="http://schemas.microsoft.com/office/drawing/2014/main" id="{24CCEF31-B373-1201-649A-C10AB0364EFA}"/>
              </a:ext>
            </a:extLst>
          </p:cNvPr>
          <p:cNvSpPr/>
          <p:nvPr/>
        </p:nvSpPr>
        <p:spPr>
          <a:xfrm>
            <a:off x="9158566" y="5515262"/>
            <a:ext cx="554632" cy="554632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/>
              <a:t>9</a:t>
            </a:r>
          </a:p>
        </p:txBody>
      </p:sp>
      <p:sp>
        <p:nvSpPr>
          <p:cNvPr id="26" name="Oval 77">
            <a:extLst>
              <a:ext uri="{FF2B5EF4-FFF2-40B4-BE49-F238E27FC236}">
                <a16:creationId xmlns:a16="http://schemas.microsoft.com/office/drawing/2014/main" id="{C8F93204-653A-FB76-18F7-84C9892DD1C0}"/>
              </a:ext>
            </a:extLst>
          </p:cNvPr>
          <p:cNvSpPr/>
          <p:nvPr/>
        </p:nvSpPr>
        <p:spPr>
          <a:xfrm>
            <a:off x="10073646" y="5535140"/>
            <a:ext cx="554632" cy="554632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/>
              <a:t>10</a:t>
            </a:r>
          </a:p>
        </p:txBody>
      </p:sp>
      <p:sp>
        <p:nvSpPr>
          <p:cNvPr id="27" name="TextBox 72">
            <a:extLst>
              <a:ext uri="{FF2B5EF4-FFF2-40B4-BE49-F238E27FC236}">
                <a16:creationId xmlns:a16="http://schemas.microsoft.com/office/drawing/2014/main" id="{2C7F9B4E-5DFD-81D6-954D-DFCD26BD19DA}"/>
              </a:ext>
            </a:extLst>
          </p:cNvPr>
          <p:cNvSpPr txBox="1"/>
          <p:nvPr/>
        </p:nvSpPr>
        <p:spPr>
          <a:xfrm>
            <a:off x="9963438" y="6098565"/>
            <a:ext cx="879940" cy="26161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100" b="1" dirty="0">
                <a:solidFill>
                  <a:schemeClr val="bg1"/>
                </a:solidFill>
                <a:latin typeface="Century Gothic"/>
              </a:rPr>
              <a:t>“</a:t>
            </a:r>
            <a:r>
              <a:rPr lang="en-US" sz="1100" b="1" dirty="0" err="1">
                <a:solidFill>
                  <a:schemeClr val="bg1"/>
                </a:solidFill>
                <a:latin typeface="Century Gothic"/>
              </a:rPr>
              <a:t>Smelltify</a:t>
            </a:r>
            <a:r>
              <a:rPr lang="en-US" sz="1100" b="1" dirty="0">
                <a:solidFill>
                  <a:schemeClr val="bg1"/>
                </a:solidFill>
                <a:latin typeface="Century Gothic"/>
              </a:rPr>
              <a:t>”</a:t>
            </a:r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4" name="תיבת טקסט 3">
            <a:extLst>
              <a:ext uri="{FF2B5EF4-FFF2-40B4-BE49-F238E27FC236}">
                <a16:creationId xmlns:a16="http://schemas.microsoft.com/office/drawing/2014/main" id="{08ED81B0-CD23-0A78-3F0E-1B1E984F4C70}"/>
              </a:ext>
            </a:extLst>
          </p:cNvPr>
          <p:cNvSpPr txBox="1"/>
          <p:nvPr/>
        </p:nvSpPr>
        <p:spPr>
          <a:xfrm>
            <a:off x="1615305" y="-93608"/>
            <a:ext cx="610262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kern="100" dirty="0">
                <a:solidFill>
                  <a:schemeClr val="bg1"/>
                </a:solidFill>
                <a:effectLst>
                  <a:glow rad="127000">
                    <a:schemeClr val="tx2">
                      <a:lumMod val="60000"/>
                      <a:lumOff val="40000"/>
                    </a:schemeClr>
                  </a:glow>
                </a:effectLst>
                <a:latin typeface="+mj-lt"/>
                <a:cs typeface="Arial" panose="020B0604020202020204" pitchFamily="34" charset="0"/>
              </a:rPr>
              <a:t>”</a:t>
            </a:r>
            <a:r>
              <a:rPr lang="en-US" sz="4000" kern="100" dirty="0" err="1">
                <a:solidFill>
                  <a:schemeClr val="bg1"/>
                </a:solidFill>
                <a:effectLst>
                  <a:glow rad="127000">
                    <a:schemeClr val="tx2">
                      <a:lumMod val="60000"/>
                      <a:lumOff val="40000"/>
                    </a:schemeClr>
                  </a:glow>
                </a:effectLst>
                <a:latin typeface="+mj-lt"/>
                <a:cs typeface="Arial" panose="020B0604020202020204" pitchFamily="34" charset="0"/>
              </a:rPr>
              <a:t>Smelltify</a:t>
            </a:r>
            <a:r>
              <a:rPr lang="en-US" sz="4000" kern="100" dirty="0">
                <a:solidFill>
                  <a:schemeClr val="bg1"/>
                </a:solidFill>
                <a:effectLst>
                  <a:glow rad="127000">
                    <a:schemeClr val="tx2">
                      <a:lumMod val="60000"/>
                      <a:lumOff val="40000"/>
                    </a:schemeClr>
                  </a:glow>
                </a:effectLst>
                <a:latin typeface="+mj-lt"/>
                <a:cs typeface="Arial" panose="020B0604020202020204" pitchFamily="34" charset="0"/>
              </a:rPr>
              <a:t>”</a:t>
            </a:r>
            <a:endParaRPr lang="he-IL" sz="4000" dirty="0"/>
          </a:p>
        </p:txBody>
      </p:sp>
      <p:pic>
        <p:nvPicPr>
          <p:cNvPr id="21" name="תמונה 20">
            <a:extLst>
              <a:ext uri="{FF2B5EF4-FFF2-40B4-BE49-F238E27FC236}">
                <a16:creationId xmlns:a16="http://schemas.microsoft.com/office/drawing/2014/main" id="{4663ECC9-14FB-3A45-0C71-7D5CBFE19C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377" y="703598"/>
            <a:ext cx="7708821" cy="4571898"/>
          </a:xfrm>
          <a:prstGeom prst="rect">
            <a:avLst/>
          </a:prstGeom>
        </p:spPr>
      </p:pic>
      <p:sp>
        <p:nvSpPr>
          <p:cNvPr id="2" name="מציין מיקום של מספר שקופית 20">
            <a:extLst>
              <a:ext uri="{FF2B5EF4-FFF2-40B4-BE49-F238E27FC236}">
                <a16:creationId xmlns:a16="http://schemas.microsoft.com/office/drawing/2014/main" id="{34E0D22F-760C-8C31-D63F-EBE6269D38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62446" y="6526950"/>
            <a:ext cx="771089" cy="322236"/>
          </a:xfrm>
        </p:spPr>
        <p:txBody>
          <a:bodyPr/>
          <a:lstStyle/>
          <a:p>
            <a:pPr rtl="1"/>
            <a:r>
              <a:rPr lang="en-US" sz="1800" dirty="0">
                <a:solidFill>
                  <a:schemeClr val="bg1"/>
                </a:solidFill>
              </a:rPr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2597276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melltify Video">
            <a:hlinkClick r:id="" action="ppaction://media"/>
            <a:extLst>
              <a:ext uri="{FF2B5EF4-FFF2-40B4-BE49-F238E27FC236}">
                <a16:creationId xmlns:a16="http://schemas.microsoft.com/office/drawing/2014/main" id="{C2328AB9-ADC9-D714-B309-614F1E72EF2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15305" y="337099"/>
            <a:ext cx="9104690" cy="5121388"/>
          </a:xfrm>
          <a:prstGeom prst="rect">
            <a:avLst/>
          </a:prstGeom>
        </p:spPr>
      </p:pic>
      <p:sp>
        <p:nvSpPr>
          <p:cNvPr id="5" name="TextBox 72">
            <a:extLst>
              <a:ext uri="{FF2B5EF4-FFF2-40B4-BE49-F238E27FC236}">
                <a16:creationId xmlns:a16="http://schemas.microsoft.com/office/drawing/2014/main" id="{DE356508-6CEA-B552-6FAD-82338ECF43BA}"/>
              </a:ext>
            </a:extLst>
          </p:cNvPr>
          <p:cNvSpPr txBox="1"/>
          <p:nvPr/>
        </p:nvSpPr>
        <p:spPr>
          <a:xfrm>
            <a:off x="8995912" y="6068748"/>
            <a:ext cx="879941" cy="43088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100" b="1" dirty="0">
                <a:solidFill>
                  <a:schemeClr val="bg1"/>
                </a:solidFill>
                <a:latin typeface="Century Gothic"/>
              </a:rPr>
              <a:t>”</a:t>
            </a:r>
            <a:r>
              <a:rPr lang="en-US" sz="1100" b="1" dirty="0" err="1">
                <a:solidFill>
                  <a:schemeClr val="bg1"/>
                </a:solidFill>
                <a:latin typeface="Century Gothic"/>
              </a:rPr>
              <a:t>Smelltify</a:t>
            </a:r>
            <a:r>
              <a:rPr lang="en-US" sz="1100" b="1" dirty="0">
                <a:solidFill>
                  <a:schemeClr val="bg1"/>
                </a:solidFill>
                <a:latin typeface="Century Gothic"/>
              </a:rPr>
              <a:t>”-CSV File</a:t>
            </a:r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6" name="TextBox 72">
            <a:extLst>
              <a:ext uri="{FF2B5EF4-FFF2-40B4-BE49-F238E27FC236}">
                <a16:creationId xmlns:a16="http://schemas.microsoft.com/office/drawing/2014/main" id="{475E5530-4256-8B87-0C05-933C5181B960}"/>
              </a:ext>
            </a:extLst>
          </p:cNvPr>
          <p:cNvSpPr txBox="1"/>
          <p:nvPr/>
        </p:nvSpPr>
        <p:spPr>
          <a:xfrm>
            <a:off x="6825839" y="6124567"/>
            <a:ext cx="1044636" cy="2616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100" b="1" dirty="0">
                <a:solidFill>
                  <a:schemeClr val="bg1"/>
                </a:solidFill>
                <a:latin typeface="Century Gothic"/>
              </a:rPr>
              <a:t>Architecture</a:t>
            </a:r>
          </a:p>
        </p:txBody>
      </p:sp>
      <p:sp>
        <p:nvSpPr>
          <p:cNvPr id="7" name="TextBox 72">
            <a:extLst>
              <a:ext uri="{FF2B5EF4-FFF2-40B4-BE49-F238E27FC236}">
                <a16:creationId xmlns:a16="http://schemas.microsoft.com/office/drawing/2014/main" id="{B5C3B3B0-2BBC-5B87-76F7-85E12E3094BE}"/>
              </a:ext>
            </a:extLst>
          </p:cNvPr>
          <p:cNvSpPr txBox="1"/>
          <p:nvPr/>
        </p:nvSpPr>
        <p:spPr>
          <a:xfrm>
            <a:off x="5688726" y="6108214"/>
            <a:ext cx="1044636" cy="43088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100" b="1" dirty="0" err="1">
                <a:solidFill>
                  <a:schemeClr val="bg1"/>
                </a:solidFill>
                <a:latin typeface="Century Gothic"/>
              </a:rPr>
              <a:t>BackGround</a:t>
            </a:r>
            <a:endParaRPr lang="en-US" sz="1100" b="1" dirty="0">
              <a:solidFill>
                <a:schemeClr val="bg1"/>
              </a:solidFill>
              <a:latin typeface="Century Gothic"/>
            </a:endParaRPr>
          </a:p>
          <a:p>
            <a:r>
              <a:rPr lang="en-US" sz="1100" b="1" dirty="0">
                <a:solidFill>
                  <a:schemeClr val="bg1"/>
                </a:solidFill>
                <a:latin typeface="Century Gothic"/>
              </a:rPr>
              <a:t>POM</a:t>
            </a:r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8" name="TextBox 72">
            <a:extLst>
              <a:ext uri="{FF2B5EF4-FFF2-40B4-BE49-F238E27FC236}">
                <a16:creationId xmlns:a16="http://schemas.microsoft.com/office/drawing/2014/main" id="{513E4714-E078-A0F5-B7C1-E71263993130}"/>
              </a:ext>
            </a:extLst>
          </p:cNvPr>
          <p:cNvSpPr txBox="1"/>
          <p:nvPr/>
        </p:nvSpPr>
        <p:spPr>
          <a:xfrm>
            <a:off x="4531678" y="6123238"/>
            <a:ext cx="1111550" cy="60016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1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BackGround</a:t>
            </a:r>
            <a:endParaRPr lang="en-US" sz="11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r>
              <a:rPr lang="en-US" sz="1100" b="1" dirty="0">
                <a:solidFill>
                  <a:schemeClr val="bg1"/>
                </a:solidFill>
                <a:latin typeface="Century Gothic" panose="020B0502020202020204" pitchFamily="34" charset="0"/>
              </a:rPr>
              <a:t>Previous Researches</a:t>
            </a:r>
          </a:p>
        </p:txBody>
      </p:sp>
      <p:sp>
        <p:nvSpPr>
          <p:cNvPr id="9" name="Rectangle: Rounded Corners 53">
            <a:extLst>
              <a:ext uri="{FF2B5EF4-FFF2-40B4-BE49-F238E27FC236}">
                <a16:creationId xmlns:a16="http://schemas.microsoft.com/office/drawing/2014/main" id="{D949C342-BC97-DC9F-6ADB-1D617D39F76C}"/>
              </a:ext>
            </a:extLst>
          </p:cNvPr>
          <p:cNvSpPr/>
          <p:nvPr/>
        </p:nvSpPr>
        <p:spPr>
          <a:xfrm>
            <a:off x="123476" y="5742348"/>
            <a:ext cx="11794524" cy="261610"/>
          </a:xfrm>
          <a:prstGeom prst="roundRect">
            <a:avLst>
              <a:gd name="adj" fmla="val 50000"/>
            </a:avLst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0" name="TextBox 72">
            <a:extLst>
              <a:ext uri="{FF2B5EF4-FFF2-40B4-BE49-F238E27FC236}">
                <a16:creationId xmlns:a16="http://schemas.microsoft.com/office/drawing/2014/main" id="{DEEB68BD-9101-9317-1127-C93D1F1E4308}"/>
              </a:ext>
            </a:extLst>
          </p:cNvPr>
          <p:cNvSpPr txBox="1"/>
          <p:nvPr/>
        </p:nvSpPr>
        <p:spPr>
          <a:xfrm>
            <a:off x="9939" y="6157269"/>
            <a:ext cx="1202742" cy="60207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100" b="1" dirty="0">
                <a:solidFill>
                  <a:schemeClr val="bg1"/>
                </a:solidFill>
                <a:latin typeface="Century Gothic"/>
              </a:rPr>
              <a:t>Introduction</a:t>
            </a:r>
          </a:p>
          <a:p>
            <a:r>
              <a:rPr lang="en-US" sz="1100" b="1" dirty="0">
                <a:solidFill>
                  <a:schemeClr val="bg1"/>
                </a:solidFill>
                <a:latin typeface="Century Gothic"/>
              </a:rPr>
              <a:t>Importance of smell analysis</a:t>
            </a:r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11" name="Oval 77">
            <a:extLst>
              <a:ext uri="{FF2B5EF4-FFF2-40B4-BE49-F238E27FC236}">
                <a16:creationId xmlns:a16="http://schemas.microsoft.com/office/drawing/2014/main" id="{E14776E6-C679-6677-7E1D-7633E43CD614}"/>
              </a:ext>
            </a:extLst>
          </p:cNvPr>
          <p:cNvSpPr/>
          <p:nvPr/>
        </p:nvSpPr>
        <p:spPr>
          <a:xfrm>
            <a:off x="123476" y="5591157"/>
            <a:ext cx="554632" cy="554632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600" dirty="0"/>
              <a:t>1</a:t>
            </a:r>
          </a:p>
        </p:txBody>
      </p:sp>
      <p:sp>
        <p:nvSpPr>
          <p:cNvPr id="12" name="Oval 77">
            <a:extLst>
              <a:ext uri="{FF2B5EF4-FFF2-40B4-BE49-F238E27FC236}">
                <a16:creationId xmlns:a16="http://schemas.microsoft.com/office/drawing/2014/main" id="{BAFB9E22-B432-C865-7D51-564DFE2CFC6B}"/>
              </a:ext>
            </a:extLst>
          </p:cNvPr>
          <p:cNvSpPr/>
          <p:nvPr/>
        </p:nvSpPr>
        <p:spPr>
          <a:xfrm>
            <a:off x="2525222" y="5543835"/>
            <a:ext cx="554632" cy="554632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600" dirty="0"/>
              <a:t>3</a:t>
            </a:r>
          </a:p>
        </p:txBody>
      </p:sp>
      <p:sp>
        <p:nvSpPr>
          <p:cNvPr id="13" name="TextBox 72">
            <a:extLst>
              <a:ext uri="{FF2B5EF4-FFF2-40B4-BE49-F238E27FC236}">
                <a16:creationId xmlns:a16="http://schemas.microsoft.com/office/drawing/2014/main" id="{DA0A2A75-901F-043F-8704-D0FCBD368CD8}"/>
              </a:ext>
            </a:extLst>
          </p:cNvPr>
          <p:cNvSpPr txBox="1"/>
          <p:nvPr/>
        </p:nvSpPr>
        <p:spPr>
          <a:xfrm>
            <a:off x="2279582" y="6170733"/>
            <a:ext cx="1001414" cy="43088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100" b="1" dirty="0">
                <a:solidFill>
                  <a:schemeClr val="bg1"/>
                </a:solidFill>
                <a:latin typeface="Century Gothic"/>
              </a:rPr>
              <a:t>Introduction</a:t>
            </a:r>
          </a:p>
          <a:p>
            <a:r>
              <a:rPr lang="en-US" sz="1100" b="1" dirty="0">
                <a:solidFill>
                  <a:schemeClr val="bg1"/>
                </a:solidFill>
                <a:latin typeface="Century Gothic"/>
              </a:rPr>
              <a:t>Our Solution</a:t>
            </a:r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14" name="Oval 77">
            <a:extLst>
              <a:ext uri="{FF2B5EF4-FFF2-40B4-BE49-F238E27FC236}">
                <a16:creationId xmlns:a16="http://schemas.microsoft.com/office/drawing/2014/main" id="{FE2B891D-4E30-A477-13B3-758504E94E01}"/>
              </a:ext>
            </a:extLst>
          </p:cNvPr>
          <p:cNvSpPr/>
          <p:nvPr/>
        </p:nvSpPr>
        <p:spPr>
          <a:xfrm>
            <a:off x="3676175" y="5553774"/>
            <a:ext cx="554632" cy="554632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600" dirty="0"/>
              <a:t>4</a:t>
            </a:r>
          </a:p>
        </p:txBody>
      </p:sp>
      <p:sp>
        <p:nvSpPr>
          <p:cNvPr id="15" name="TextBox 72">
            <a:extLst>
              <a:ext uri="{FF2B5EF4-FFF2-40B4-BE49-F238E27FC236}">
                <a16:creationId xmlns:a16="http://schemas.microsoft.com/office/drawing/2014/main" id="{DEDD74AD-F34A-59BF-7DB5-DBE47E53D28B}"/>
              </a:ext>
            </a:extLst>
          </p:cNvPr>
          <p:cNvSpPr txBox="1"/>
          <p:nvPr/>
        </p:nvSpPr>
        <p:spPr>
          <a:xfrm>
            <a:off x="3303745" y="6161710"/>
            <a:ext cx="1182436" cy="2616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1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BackGround</a:t>
            </a:r>
            <a:endParaRPr lang="en-US" sz="11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6" name="Oval 77">
            <a:extLst>
              <a:ext uri="{FF2B5EF4-FFF2-40B4-BE49-F238E27FC236}">
                <a16:creationId xmlns:a16="http://schemas.microsoft.com/office/drawing/2014/main" id="{B94B8708-6F99-FF55-8FF9-0E34AA5B4BF2}"/>
              </a:ext>
            </a:extLst>
          </p:cNvPr>
          <p:cNvSpPr/>
          <p:nvPr/>
        </p:nvSpPr>
        <p:spPr>
          <a:xfrm>
            <a:off x="1337989" y="5550163"/>
            <a:ext cx="554632" cy="554632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600" dirty="0"/>
              <a:t>2</a:t>
            </a:r>
          </a:p>
        </p:txBody>
      </p:sp>
      <p:sp>
        <p:nvSpPr>
          <p:cNvPr id="17" name="TextBox 72">
            <a:extLst>
              <a:ext uri="{FF2B5EF4-FFF2-40B4-BE49-F238E27FC236}">
                <a16:creationId xmlns:a16="http://schemas.microsoft.com/office/drawing/2014/main" id="{B894767A-78DE-09A6-1F35-A968689173F8}"/>
              </a:ext>
            </a:extLst>
          </p:cNvPr>
          <p:cNvSpPr txBox="1"/>
          <p:nvPr/>
        </p:nvSpPr>
        <p:spPr>
          <a:xfrm>
            <a:off x="1242585" y="6157269"/>
            <a:ext cx="1001414" cy="60016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100" b="1" dirty="0">
                <a:solidFill>
                  <a:schemeClr val="bg1"/>
                </a:solidFill>
                <a:latin typeface="Century Gothic"/>
              </a:rPr>
              <a:t>Introduction</a:t>
            </a:r>
          </a:p>
          <a:p>
            <a:r>
              <a:rPr lang="en-US" sz="1100" b="1" dirty="0">
                <a:solidFill>
                  <a:schemeClr val="bg1"/>
                </a:solidFill>
                <a:latin typeface="Century Gothic"/>
              </a:rPr>
              <a:t>The problem</a:t>
            </a:r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18" name="Oval 77">
            <a:extLst>
              <a:ext uri="{FF2B5EF4-FFF2-40B4-BE49-F238E27FC236}">
                <a16:creationId xmlns:a16="http://schemas.microsoft.com/office/drawing/2014/main" id="{6B1F16C9-8A2F-D8D1-6932-6FBF6FEA962E}"/>
              </a:ext>
            </a:extLst>
          </p:cNvPr>
          <p:cNvSpPr/>
          <p:nvPr/>
        </p:nvSpPr>
        <p:spPr>
          <a:xfrm>
            <a:off x="4748298" y="5535251"/>
            <a:ext cx="554632" cy="554632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600" dirty="0"/>
              <a:t>5</a:t>
            </a:r>
          </a:p>
        </p:txBody>
      </p:sp>
      <p:sp>
        <p:nvSpPr>
          <p:cNvPr id="19" name="Oval 77">
            <a:extLst>
              <a:ext uri="{FF2B5EF4-FFF2-40B4-BE49-F238E27FC236}">
                <a16:creationId xmlns:a16="http://schemas.microsoft.com/office/drawing/2014/main" id="{9239163F-FF69-8120-9268-4C19E215ED65}"/>
              </a:ext>
            </a:extLst>
          </p:cNvPr>
          <p:cNvSpPr/>
          <p:nvPr/>
        </p:nvSpPr>
        <p:spPr>
          <a:xfrm>
            <a:off x="5866275" y="5535140"/>
            <a:ext cx="554632" cy="554632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600" dirty="0"/>
              <a:t>6</a:t>
            </a:r>
          </a:p>
        </p:txBody>
      </p:sp>
      <p:sp>
        <p:nvSpPr>
          <p:cNvPr id="20" name="Oval 77">
            <a:extLst>
              <a:ext uri="{FF2B5EF4-FFF2-40B4-BE49-F238E27FC236}">
                <a16:creationId xmlns:a16="http://schemas.microsoft.com/office/drawing/2014/main" id="{9A768EA7-8BB2-0AAF-521C-EB312D01E72A}"/>
              </a:ext>
            </a:extLst>
          </p:cNvPr>
          <p:cNvSpPr/>
          <p:nvPr/>
        </p:nvSpPr>
        <p:spPr>
          <a:xfrm>
            <a:off x="7025620" y="5553582"/>
            <a:ext cx="554632" cy="554632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600" dirty="0"/>
              <a:t>7</a:t>
            </a:r>
          </a:p>
        </p:txBody>
      </p:sp>
      <p:sp>
        <p:nvSpPr>
          <p:cNvPr id="23" name="Oval 77">
            <a:extLst>
              <a:ext uri="{FF2B5EF4-FFF2-40B4-BE49-F238E27FC236}">
                <a16:creationId xmlns:a16="http://schemas.microsoft.com/office/drawing/2014/main" id="{87B772C0-D496-308D-34A5-CFEDB9EEB78E}"/>
              </a:ext>
            </a:extLst>
          </p:cNvPr>
          <p:cNvSpPr/>
          <p:nvPr/>
        </p:nvSpPr>
        <p:spPr>
          <a:xfrm>
            <a:off x="8128825" y="5549578"/>
            <a:ext cx="554632" cy="554632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/>
              <a:t>8</a:t>
            </a:r>
          </a:p>
        </p:txBody>
      </p:sp>
      <p:sp>
        <p:nvSpPr>
          <p:cNvPr id="24" name="TextBox 72">
            <a:extLst>
              <a:ext uri="{FF2B5EF4-FFF2-40B4-BE49-F238E27FC236}">
                <a16:creationId xmlns:a16="http://schemas.microsoft.com/office/drawing/2014/main" id="{3E264D9C-0010-4154-6BE4-8F73C2037D53}"/>
              </a:ext>
            </a:extLst>
          </p:cNvPr>
          <p:cNvSpPr txBox="1"/>
          <p:nvPr/>
        </p:nvSpPr>
        <p:spPr>
          <a:xfrm>
            <a:off x="7971676" y="6120563"/>
            <a:ext cx="903102" cy="2616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100" b="1" dirty="0">
                <a:solidFill>
                  <a:schemeClr val="bg1"/>
                </a:solidFill>
                <a:latin typeface="Century Gothic"/>
              </a:rPr>
              <a:t>Database</a:t>
            </a:r>
          </a:p>
        </p:txBody>
      </p:sp>
      <p:sp>
        <p:nvSpPr>
          <p:cNvPr id="25" name="Oval 77">
            <a:extLst>
              <a:ext uri="{FF2B5EF4-FFF2-40B4-BE49-F238E27FC236}">
                <a16:creationId xmlns:a16="http://schemas.microsoft.com/office/drawing/2014/main" id="{24CCEF31-B373-1201-649A-C10AB0364EFA}"/>
              </a:ext>
            </a:extLst>
          </p:cNvPr>
          <p:cNvSpPr/>
          <p:nvPr/>
        </p:nvSpPr>
        <p:spPr>
          <a:xfrm>
            <a:off x="9158566" y="5515262"/>
            <a:ext cx="554632" cy="554632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/>
              <a:t>9</a:t>
            </a:r>
          </a:p>
        </p:txBody>
      </p:sp>
      <p:sp>
        <p:nvSpPr>
          <p:cNvPr id="26" name="Oval 77">
            <a:extLst>
              <a:ext uri="{FF2B5EF4-FFF2-40B4-BE49-F238E27FC236}">
                <a16:creationId xmlns:a16="http://schemas.microsoft.com/office/drawing/2014/main" id="{C8F93204-653A-FB76-18F7-84C9892DD1C0}"/>
              </a:ext>
            </a:extLst>
          </p:cNvPr>
          <p:cNvSpPr/>
          <p:nvPr/>
        </p:nvSpPr>
        <p:spPr>
          <a:xfrm>
            <a:off x="10073646" y="5535140"/>
            <a:ext cx="554632" cy="554632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/>
              <a:t>10</a:t>
            </a:r>
          </a:p>
        </p:txBody>
      </p:sp>
      <p:sp>
        <p:nvSpPr>
          <p:cNvPr id="27" name="TextBox 72">
            <a:extLst>
              <a:ext uri="{FF2B5EF4-FFF2-40B4-BE49-F238E27FC236}">
                <a16:creationId xmlns:a16="http://schemas.microsoft.com/office/drawing/2014/main" id="{2C7F9B4E-5DFD-81D6-954D-DFCD26BD19DA}"/>
              </a:ext>
            </a:extLst>
          </p:cNvPr>
          <p:cNvSpPr txBox="1"/>
          <p:nvPr/>
        </p:nvSpPr>
        <p:spPr>
          <a:xfrm>
            <a:off x="9963438" y="6098565"/>
            <a:ext cx="879940" cy="26161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100" b="1" dirty="0">
                <a:solidFill>
                  <a:schemeClr val="bg1"/>
                </a:solidFill>
                <a:latin typeface="Century Gothic"/>
              </a:rPr>
              <a:t>“</a:t>
            </a:r>
            <a:r>
              <a:rPr lang="en-US" sz="1100" b="1" dirty="0" err="1">
                <a:solidFill>
                  <a:schemeClr val="bg1"/>
                </a:solidFill>
                <a:latin typeface="Century Gothic"/>
              </a:rPr>
              <a:t>Smelltify</a:t>
            </a:r>
            <a:r>
              <a:rPr lang="en-US" sz="1100" b="1" dirty="0">
                <a:solidFill>
                  <a:schemeClr val="bg1"/>
                </a:solidFill>
                <a:latin typeface="Century Gothic"/>
              </a:rPr>
              <a:t>”</a:t>
            </a:r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4" name="תיבת טקסט 3">
            <a:extLst>
              <a:ext uri="{FF2B5EF4-FFF2-40B4-BE49-F238E27FC236}">
                <a16:creationId xmlns:a16="http://schemas.microsoft.com/office/drawing/2014/main" id="{08ED81B0-CD23-0A78-3F0E-1B1E984F4C70}"/>
              </a:ext>
            </a:extLst>
          </p:cNvPr>
          <p:cNvSpPr txBox="1"/>
          <p:nvPr/>
        </p:nvSpPr>
        <p:spPr>
          <a:xfrm>
            <a:off x="1615305" y="-93608"/>
            <a:ext cx="610262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kern="100" dirty="0">
                <a:solidFill>
                  <a:schemeClr val="bg1"/>
                </a:solidFill>
                <a:effectLst>
                  <a:glow rad="127000">
                    <a:schemeClr val="tx2">
                      <a:lumMod val="60000"/>
                      <a:lumOff val="40000"/>
                    </a:schemeClr>
                  </a:glow>
                </a:effectLst>
                <a:latin typeface="+mj-lt"/>
                <a:cs typeface="Arial" panose="020B0604020202020204" pitchFamily="34" charset="0"/>
              </a:rPr>
              <a:t>”</a:t>
            </a:r>
            <a:r>
              <a:rPr lang="en-US" sz="4000" kern="100" dirty="0" err="1">
                <a:solidFill>
                  <a:schemeClr val="bg1"/>
                </a:solidFill>
                <a:effectLst>
                  <a:glow rad="127000">
                    <a:schemeClr val="tx2">
                      <a:lumMod val="60000"/>
                      <a:lumOff val="40000"/>
                    </a:schemeClr>
                  </a:glow>
                </a:effectLst>
                <a:latin typeface="+mj-lt"/>
                <a:cs typeface="Arial" panose="020B0604020202020204" pitchFamily="34" charset="0"/>
              </a:rPr>
              <a:t>Smelltify</a:t>
            </a:r>
            <a:r>
              <a:rPr lang="en-US" sz="4000" kern="100" dirty="0">
                <a:solidFill>
                  <a:schemeClr val="bg1"/>
                </a:solidFill>
                <a:effectLst>
                  <a:glow rad="127000">
                    <a:schemeClr val="tx2">
                      <a:lumMod val="60000"/>
                      <a:lumOff val="40000"/>
                    </a:schemeClr>
                  </a:glow>
                </a:effectLst>
                <a:latin typeface="+mj-lt"/>
                <a:cs typeface="Arial" panose="020B0604020202020204" pitchFamily="34" charset="0"/>
              </a:rPr>
              <a:t>”</a:t>
            </a:r>
            <a:endParaRPr lang="he-IL" sz="4000" dirty="0"/>
          </a:p>
        </p:txBody>
      </p:sp>
      <p:sp>
        <p:nvSpPr>
          <p:cNvPr id="2" name="מציין מיקום של מספר שקופית 20">
            <a:extLst>
              <a:ext uri="{FF2B5EF4-FFF2-40B4-BE49-F238E27FC236}">
                <a16:creationId xmlns:a16="http://schemas.microsoft.com/office/drawing/2014/main" id="{EA46C337-5767-232E-D4DD-9796E63F96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62446" y="6526950"/>
            <a:ext cx="771089" cy="322236"/>
          </a:xfrm>
        </p:spPr>
        <p:txBody>
          <a:bodyPr/>
          <a:lstStyle/>
          <a:p>
            <a:pPr rtl="1"/>
            <a:r>
              <a:rPr lang="en-US" sz="1800" dirty="0">
                <a:solidFill>
                  <a:schemeClr val="bg1"/>
                </a:solidFill>
              </a:rPr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2115826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782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תיבת טקסט 25">
            <a:extLst>
              <a:ext uri="{FF2B5EF4-FFF2-40B4-BE49-F238E27FC236}">
                <a16:creationId xmlns:a16="http://schemas.microsoft.com/office/drawing/2014/main" id="{C098A34A-2C81-90F8-B20F-A96DB519638B}"/>
              </a:ext>
            </a:extLst>
          </p:cNvPr>
          <p:cNvSpPr txBox="1"/>
          <p:nvPr/>
        </p:nvSpPr>
        <p:spPr>
          <a:xfrm>
            <a:off x="865056" y="50795"/>
            <a:ext cx="610154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kern="100" dirty="0">
                <a:solidFill>
                  <a:schemeClr val="bg1"/>
                </a:solidFill>
                <a:effectLst>
                  <a:glow rad="127000">
                    <a:schemeClr val="tx2">
                      <a:lumMod val="60000"/>
                      <a:lumOff val="40000"/>
                    </a:schemeClr>
                  </a:glow>
                </a:effectLst>
                <a:latin typeface="+mj-lt"/>
                <a:cs typeface="Arial" panose="020B0604020202020204" pitchFamily="34" charset="0"/>
              </a:rPr>
              <a:t>Graphs</a:t>
            </a:r>
            <a:endParaRPr lang="he-IL" sz="4000" dirty="0">
              <a:effectLst>
                <a:glow rad="127000">
                  <a:schemeClr val="tx2">
                    <a:lumMod val="60000"/>
                    <a:lumOff val="40000"/>
                  </a:schemeClr>
                </a:glow>
              </a:effectLst>
            </a:endParaRPr>
          </a:p>
        </p:txBody>
      </p:sp>
      <p:sp>
        <p:nvSpPr>
          <p:cNvPr id="52" name="TextBox 72">
            <a:extLst>
              <a:ext uri="{FF2B5EF4-FFF2-40B4-BE49-F238E27FC236}">
                <a16:creationId xmlns:a16="http://schemas.microsoft.com/office/drawing/2014/main" id="{F0D08F0A-DC5F-B591-DF4C-C163DE4B9DD3}"/>
              </a:ext>
            </a:extLst>
          </p:cNvPr>
          <p:cNvSpPr txBox="1"/>
          <p:nvPr/>
        </p:nvSpPr>
        <p:spPr>
          <a:xfrm>
            <a:off x="8985973" y="6070999"/>
            <a:ext cx="879941" cy="43088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100" b="1" dirty="0">
                <a:solidFill>
                  <a:schemeClr val="bg1"/>
                </a:solidFill>
                <a:latin typeface="Century Gothic"/>
              </a:rPr>
              <a:t>”</a:t>
            </a:r>
            <a:r>
              <a:rPr lang="en-US" sz="1100" b="1" dirty="0" err="1">
                <a:solidFill>
                  <a:schemeClr val="bg1"/>
                </a:solidFill>
                <a:latin typeface="Century Gothic"/>
              </a:rPr>
              <a:t>Smelltify</a:t>
            </a:r>
            <a:r>
              <a:rPr lang="en-US" sz="1100" b="1" dirty="0">
                <a:solidFill>
                  <a:schemeClr val="bg1"/>
                </a:solidFill>
                <a:latin typeface="Century Gothic"/>
              </a:rPr>
              <a:t>”-CSV File</a:t>
            </a:r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53" name="TextBox 72">
            <a:extLst>
              <a:ext uri="{FF2B5EF4-FFF2-40B4-BE49-F238E27FC236}">
                <a16:creationId xmlns:a16="http://schemas.microsoft.com/office/drawing/2014/main" id="{8281F387-B3CE-4EBE-37C4-16E088335222}"/>
              </a:ext>
            </a:extLst>
          </p:cNvPr>
          <p:cNvSpPr txBox="1"/>
          <p:nvPr/>
        </p:nvSpPr>
        <p:spPr>
          <a:xfrm>
            <a:off x="6815900" y="6126818"/>
            <a:ext cx="1044636" cy="2616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100" b="1" dirty="0">
                <a:solidFill>
                  <a:schemeClr val="bg1"/>
                </a:solidFill>
                <a:latin typeface="Century Gothic"/>
              </a:rPr>
              <a:t>Architecture</a:t>
            </a:r>
          </a:p>
        </p:txBody>
      </p:sp>
      <p:sp>
        <p:nvSpPr>
          <p:cNvPr id="54" name="TextBox 72">
            <a:extLst>
              <a:ext uri="{FF2B5EF4-FFF2-40B4-BE49-F238E27FC236}">
                <a16:creationId xmlns:a16="http://schemas.microsoft.com/office/drawing/2014/main" id="{DEB46C61-010A-FBC6-DC7B-1C0F5869DB3A}"/>
              </a:ext>
            </a:extLst>
          </p:cNvPr>
          <p:cNvSpPr txBox="1"/>
          <p:nvPr/>
        </p:nvSpPr>
        <p:spPr>
          <a:xfrm>
            <a:off x="5678787" y="6110465"/>
            <a:ext cx="1044636" cy="43088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100" b="1" dirty="0" err="1">
                <a:solidFill>
                  <a:schemeClr val="bg1"/>
                </a:solidFill>
                <a:latin typeface="Century Gothic"/>
              </a:rPr>
              <a:t>BackGround</a:t>
            </a:r>
            <a:endParaRPr lang="en-US" sz="1100" b="1" dirty="0">
              <a:solidFill>
                <a:schemeClr val="bg1"/>
              </a:solidFill>
              <a:latin typeface="Century Gothic"/>
            </a:endParaRPr>
          </a:p>
          <a:p>
            <a:r>
              <a:rPr lang="en-US" sz="1100" b="1" dirty="0">
                <a:solidFill>
                  <a:schemeClr val="bg1"/>
                </a:solidFill>
                <a:latin typeface="Century Gothic"/>
              </a:rPr>
              <a:t>POM</a:t>
            </a:r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55" name="TextBox 72">
            <a:extLst>
              <a:ext uri="{FF2B5EF4-FFF2-40B4-BE49-F238E27FC236}">
                <a16:creationId xmlns:a16="http://schemas.microsoft.com/office/drawing/2014/main" id="{4BEBD76A-EB48-B8B9-5CF2-D297F8148C80}"/>
              </a:ext>
            </a:extLst>
          </p:cNvPr>
          <p:cNvSpPr txBox="1"/>
          <p:nvPr/>
        </p:nvSpPr>
        <p:spPr>
          <a:xfrm>
            <a:off x="4521739" y="6125489"/>
            <a:ext cx="1111550" cy="60016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1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BackGround</a:t>
            </a:r>
            <a:endParaRPr lang="en-US" sz="11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r>
              <a:rPr lang="en-US" sz="1100" b="1" dirty="0">
                <a:solidFill>
                  <a:schemeClr val="bg1"/>
                </a:solidFill>
                <a:latin typeface="Century Gothic" panose="020B0502020202020204" pitchFamily="34" charset="0"/>
              </a:rPr>
              <a:t>Previous Researches</a:t>
            </a:r>
          </a:p>
        </p:txBody>
      </p:sp>
      <p:sp>
        <p:nvSpPr>
          <p:cNvPr id="56" name="Rectangle: Rounded Corners 53">
            <a:extLst>
              <a:ext uri="{FF2B5EF4-FFF2-40B4-BE49-F238E27FC236}">
                <a16:creationId xmlns:a16="http://schemas.microsoft.com/office/drawing/2014/main" id="{B30C764C-FE45-4CF8-60A5-7274D4B1F750}"/>
              </a:ext>
            </a:extLst>
          </p:cNvPr>
          <p:cNvSpPr/>
          <p:nvPr/>
        </p:nvSpPr>
        <p:spPr>
          <a:xfrm>
            <a:off x="113537" y="5744599"/>
            <a:ext cx="11794524" cy="261610"/>
          </a:xfrm>
          <a:prstGeom prst="roundRect">
            <a:avLst>
              <a:gd name="adj" fmla="val 50000"/>
            </a:avLst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57" name="TextBox 72">
            <a:extLst>
              <a:ext uri="{FF2B5EF4-FFF2-40B4-BE49-F238E27FC236}">
                <a16:creationId xmlns:a16="http://schemas.microsoft.com/office/drawing/2014/main" id="{253E59F7-8F78-6646-685A-2EECEB3C3B3B}"/>
              </a:ext>
            </a:extLst>
          </p:cNvPr>
          <p:cNvSpPr txBox="1"/>
          <p:nvPr/>
        </p:nvSpPr>
        <p:spPr>
          <a:xfrm>
            <a:off x="0" y="6159520"/>
            <a:ext cx="1202742" cy="60207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100" b="1" dirty="0">
                <a:solidFill>
                  <a:schemeClr val="bg1"/>
                </a:solidFill>
                <a:latin typeface="Century Gothic"/>
              </a:rPr>
              <a:t>Introduction</a:t>
            </a:r>
          </a:p>
          <a:p>
            <a:r>
              <a:rPr lang="en-US" sz="1100" b="1" dirty="0">
                <a:solidFill>
                  <a:schemeClr val="bg1"/>
                </a:solidFill>
                <a:latin typeface="Century Gothic"/>
              </a:rPr>
              <a:t>Importance of smell analysis</a:t>
            </a:r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58" name="Oval 77">
            <a:extLst>
              <a:ext uri="{FF2B5EF4-FFF2-40B4-BE49-F238E27FC236}">
                <a16:creationId xmlns:a16="http://schemas.microsoft.com/office/drawing/2014/main" id="{B8887AD1-4ABE-9F49-BECB-A8E5EACAE3FA}"/>
              </a:ext>
            </a:extLst>
          </p:cNvPr>
          <p:cNvSpPr/>
          <p:nvPr/>
        </p:nvSpPr>
        <p:spPr>
          <a:xfrm>
            <a:off x="113537" y="5593408"/>
            <a:ext cx="554632" cy="554632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600" dirty="0"/>
              <a:t>1</a:t>
            </a:r>
          </a:p>
        </p:txBody>
      </p:sp>
      <p:sp>
        <p:nvSpPr>
          <p:cNvPr id="59" name="Oval 77">
            <a:extLst>
              <a:ext uri="{FF2B5EF4-FFF2-40B4-BE49-F238E27FC236}">
                <a16:creationId xmlns:a16="http://schemas.microsoft.com/office/drawing/2014/main" id="{C437B959-FB7C-25C4-F34C-D98F54B10D0B}"/>
              </a:ext>
            </a:extLst>
          </p:cNvPr>
          <p:cNvSpPr/>
          <p:nvPr/>
        </p:nvSpPr>
        <p:spPr>
          <a:xfrm>
            <a:off x="2515283" y="5546086"/>
            <a:ext cx="554632" cy="554632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600" dirty="0"/>
              <a:t>3</a:t>
            </a:r>
          </a:p>
        </p:txBody>
      </p:sp>
      <p:sp>
        <p:nvSpPr>
          <p:cNvPr id="60" name="TextBox 72">
            <a:extLst>
              <a:ext uri="{FF2B5EF4-FFF2-40B4-BE49-F238E27FC236}">
                <a16:creationId xmlns:a16="http://schemas.microsoft.com/office/drawing/2014/main" id="{CB25CC58-35FD-4E88-2923-419BBAD41149}"/>
              </a:ext>
            </a:extLst>
          </p:cNvPr>
          <p:cNvSpPr txBox="1"/>
          <p:nvPr/>
        </p:nvSpPr>
        <p:spPr>
          <a:xfrm>
            <a:off x="2269643" y="6172984"/>
            <a:ext cx="1001414" cy="43088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100" b="1" dirty="0">
                <a:solidFill>
                  <a:schemeClr val="bg1"/>
                </a:solidFill>
                <a:latin typeface="Century Gothic"/>
              </a:rPr>
              <a:t>Introduction</a:t>
            </a:r>
          </a:p>
          <a:p>
            <a:r>
              <a:rPr lang="en-US" sz="1100" b="1" dirty="0">
                <a:solidFill>
                  <a:schemeClr val="bg1"/>
                </a:solidFill>
                <a:latin typeface="Century Gothic"/>
              </a:rPr>
              <a:t>Our Solution</a:t>
            </a:r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61" name="Oval 77">
            <a:extLst>
              <a:ext uri="{FF2B5EF4-FFF2-40B4-BE49-F238E27FC236}">
                <a16:creationId xmlns:a16="http://schemas.microsoft.com/office/drawing/2014/main" id="{F2060D86-14A2-AFA8-BACE-3BDCB12C0D60}"/>
              </a:ext>
            </a:extLst>
          </p:cNvPr>
          <p:cNvSpPr/>
          <p:nvPr/>
        </p:nvSpPr>
        <p:spPr>
          <a:xfrm>
            <a:off x="3666236" y="5556025"/>
            <a:ext cx="554632" cy="554632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600" dirty="0"/>
              <a:t>4</a:t>
            </a:r>
          </a:p>
        </p:txBody>
      </p:sp>
      <p:sp>
        <p:nvSpPr>
          <p:cNvPr id="62" name="TextBox 72">
            <a:extLst>
              <a:ext uri="{FF2B5EF4-FFF2-40B4-BE49-F238E27FC236}">
                <a16:creationId xmlns:a16="http://schemas.microsoft.com/office/drawing/2014/main" id="{348EC6EC-2BDF-8AA0-ECE1-9B2E5DCB345C}"/>
              </a:ext>
            </a:extLst>
          </p:cNvPr>
          <p:cNvSpPr txBox="1"/>
          <p:nvPr/>
        </p:nvSpPr>
        <p:spPr>
          <a:xfrm>
            <a:off x="3293806" y="6163961"/>
            <a:ext cx="1182436" cy="2616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1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BackGround</a:t>
            </a:r>
            <a:endParaRPr lang="en-US" sz="11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63" name="Oval 77">
            <a:extLst>
              <a:ext uri="{FF2B5EF4-FFF2-40B4-BE49-F238E27FC236}">
                <a16:creationId xmlns:a16="http://schemas.microsoft.com/office/drawing/2014/main" id="{52FCC624-B605-87ED-4733-F997899E1BDB}"/>
              </a:ext>
            </a:extLst>
          </p:cNvPr>
          <p:cNvSpPr/>
          <p:nvPr/>
        </p:nvSpPr>
        <p:spPr>
          <a:xfrm>
            <a:off x="1328050" y="5552414"/>
            <a:ext cx="554632" cy="554632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600" dirty="0"/>
              <a:t>2</a:t>
            </a:r>
          </a:p>
        </p:txBody>
      </p:sp>
      <p:sp>
        <p:nvSpPr>
          <p:cNvPr id="64" name="TextBox 72">
            <a:extLst>
              <a:ext uri="{FF2B5EF4-FFF2-40B4-BE49-F238E27FC236}">
                <a16:creationId xmlns:a16="http://schemas.microsoft.com/office/drawing/2014/main" id="{AF66353C-587B-AA04-773E-BE3ED01BB35A}"/>
              </a:ext>
            </a:extLst>
          </p:cNvPr>
          <p:cNvSpPr txBox="1"/>
          <p:nvPr/>
        </p:nvSpPr>
        <p:spPr>
          <a:xfrm>
            <a:off x="1232646" y="6159520"/>
            <a:ext cx="1001414" cy="60016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100" b="1" dirty="0">
                <a:solidFill>
                  <a:schemeClr val="bg1"/>
                </a:solidFill>
                <a:latin typeface="Century Gothic"/>
              </a:rPr>
              <a:t>Introduction</a:t>
            </a:r>
          </a:p>
          <a:p>
            <a:r>
              <a:rPr lang="en-US" sz="1100" b="1" dirty="0">
                <a:solidFill>
                  <a:schemeClr val="bg1"/>
                </a:solidFill>
                <a:latin typeface="Century Gothic"/>
              </a:rPr>
              <a:t>The problem</a:t>
            </a:r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65" name="Oval 77">
            <a:extLst>
              <a:ext uri="{FF2B5EF4-FFF2-40B4-BE49-F238E27FC236}">
                <a16:creationId xmlns:a16="http://schemas.microsoft.com/office/drawing/2014/main" id="{F0F8850A-96BD-D9BE-BAB9-70B741CB73B3}"/>
              </a:ext>
            </a:extLst>
          </p:cNvPr>
          <p:cNvSpPr/>
          <p:nvPr/>
        </p:nvSpPr>
        <p:spPr>
          <a:xfrm>
            <a:off x="4738359" y="5537502"/>
            <a:ext cx="554632" cy="554632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600" dirty="0"/>
              <a:t>5</a:t>
            </a:r>
          </a:p>
        </p:txBody>
      </p:sp>
      <p:sp>
        <p:nvSpPr>
          <p:cNvPr id="66" name="Oval 77">
            <a:extLst>
              <a:ext uri="{FF2B5EF4-FFF2-40B4-BE49-F238E27FC236}">
                <a16:creationId xmlns:a16="http://schemas.microsoft.com/office/drawing/2014/main" id="{7CB5B4F6-14A9-725E-1A3F-7C6C5EEA3A5C}"/>
              </a:ext>
            </a:extLst>
          </p:cNvPr>
          <p:cNvSpPr/>
          <p:nvPr/>
        </p:nvSpPr>
        <p:spPr>
          <a:xfrm>
            <a:off x="5856336" y="5537391"/>
            <a:ext cx="554632" cy="554632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600" dirty="0"/>
              <a:t>6</a:t>
            </a:r>
          </a:p>
        </p:txBody>
      </p:sp>
      <p:sp>
        <p:nvSpPr>
          <p:cNvPr id="67" name="Oval 77">
            <a:extLst>
              <a:ext uri="{FF2B5EF4-FFF2-40B4-BE49-F238E27FC236}">
                <a16:creationId xmlns:a16="http://schemas.microsoft.com/office/drawing/2014/main" id="{53034803-6206-D87B-F2BC-6AEC8BB82A13}"/>
              </a:ext>
            </a:extLst>
          </p:cNvPr>
          <p:cNvSpPr/>
          <p:nvPr/>
        </p:nvSpPr>
        <p:spPr>
          <a:xfrm>
            <a:off x="7015681" y="5555833"/>
            <a:ext cx="554632" cy="554632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600" dirty="0"/>
              <a:t>7</a:t>
            </a:r>
          </a:p>
        </p:txBody>
      </p:sp>
      <p:sp>
        <p:nvSpPr>
          <p:cNvPr id="68" name="Oval 77">
            <a:extLst>
              <a:ext uri="{FF2B5EF4-FFF2-40B4-BE49-F238E27FC236}">
                <a16:creationId xmlns:a16="http://schemas.microsoft.com/office/drawing/2014/main" id="{67D9F194-4075-0137-9BB6-40377889DD9A}"/>
              </a:ext>
            </a:extLst>
          </p:cNvPr>
          <p:cNvSpPr/>
          <p:nvPr/>
        </p:nvSpPr>
        <p:spPr>
          <a:xfrm>
            <a:off x="8118886" y="5551829"/>
            <a:ext cx="554632" cy="554632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/>
              <a:t>8</a:t>
            </a:r>
          </a:p>
        </p:txBody>
      </p:sp>
      <p:sp>
        <p:nvSpPr>
          <p:cNvPr id="69" name="TextBox 72">
            <a:extLst>
              <a:ext uri="{FF2B5EF4-FFF2-40B4-BE49-F238E27FC236}">
                <a16:creationId xmlns:a16="http://schemas.microsoft.com/office/drawing/2014/main" id="{C371FE0B-2F79-92C5-2B5D-C0FDABD8825F}"/>
              </a:ext>
            </a:extLst>
          </p:cNvPr>
          <p:cNvSpPr txBox="1"/>
          <p:nvPr/>
        </p:nvSpPr>
        <p:spPr>
          <a:xfrm>
            <a:off x="7961737" y="6122814"/>
            <a:ext cx="903102" cy="2616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100" b="1" dirty="0">
                <a:solidFill>
                  <a:schemeClr val="bg1"/>
                </a:solidFill>
                <a:latin typeface="Century Gothic"/>
              </a:rPr>
              <a:t>Database</a:t>
            </a:r>
          </a:p>
        </p:txBody>
      </p:sp>
      <p:sp>
        <p:nvSpPr>
          <p:cNvPr id="70" name="Oval 77">
            <a:extLst>
              <a:ext uri="{FF2B5EF4-FFF2-40B4-BE49-F238E27FC236}">
                <a16:creationId xmlns:a16="http://schemas.microsoft.com/office/drawing/2014/main" id="{0FED683D-01A1-8B3A-99BA-AD33EC3C9B0B}"/>
              </a:ext>
            </a:extLst>
          </p:cNvPr>
          <p:cNvSpPr/>
          <p:nvPr/>
        </p:nvSpPr>
        <p:spPr>
          <a:xfrm>
            <a:off x="9148627" y="5517513"/>
            <a:ext cx="554632" cy="554632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/>
              <a:t>9</a:t>
            </a:r>
          </a:p>
        </p:txBody>
      </p:sp>
      <p:sp>
        <p:nvSpPr>
          <p:cNvPr id="71" name="Oval 77">
            <a:extLst>
              <a:ext uri="{FF2B5EF4-FFF2-40B4-BE49-F238E27FC236}">
                <a16:creationId xmlns:a16="http://schemas.microsoft.com/office/drawing/2014/main" id="{54B0869A-10AF-4AE8-4803-576A7FC18A60}"/>
              </a:ext>
            </a:extLst>
          </p:cNvPr>
          <p:cNvSpPr/>
          <p:nvPr/>
        </p:nvSpPr>
        <p:spPr>
          <a:xfrm>
            <a:off x="10104120" y="5524423"/>
            <a:ext cx="554632" cy="554632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/>
              <a:t>10</a:t>
            </a:r>
          </a:p>
        </p:txBody>
      </p:sp>
      <p:sp>
        <p:nvSpPr>
          <p:cNvPr id="72" name="TextBox 72">
            <a:extLst>
              <a:ext uri="{FF2B5EF4-FFF2-40B4-BE49-F238E27FC236}">
                <a16:creationId xmlns:a16="http://schemas.microsoft.com/office/drawing/2014/main" id="{DCDFBEA9-E172-33D7-C454-AFA89EB9F582}"/>
              </a:ext>
            </a:extLst>
          </p:cNvPr>
          <p:cNvSpPr txBox="1"/>
          <p:nvPr/>
        </p:nvSpPr>
        <p:spPr>
          <a:xfrm>
            <a:off x="9920550" y="6147287"/>
            <a:ext cx="879940" cy="2616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100" b="1" dirty="0">
                <a:solidFill>
                  <a:schemeClr val="bg1"/>
                </a:solidFill>
                <a:latin typeface="Century Gothic"/>
              </a:rPr>
              <a:t>“</a:t>
            </a:r>
            <a:r>
              <a:rPr lang="en-US" sz="1100" b="1" dirty="0" err="1">
                <a:solidFill>
                  <a:schemeClr val="bg1"/>
                </a:solidFill>
                <a:latin typeface="Century Gothic"/>
              </a:rPr>
              <a:t>Smelltify</a:t>
            </a:r>
            <a:r>
              <a:rPr lang="en-US" sz="1100" b="1" dirty="0">
                <a:solidFill>
                  <a:schemeClr val="bg1"/>
                </a:solidFill>
                <a:latin typeface="Century Gothic"/>
              </a:rPr>
              <a:t>”</a:t>
            </a:r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73" name="Oval 77">
            <a:extLst>
              <a:ext uri="{FF2B5EF4-FFF2-40B4-BE49-F238E27FC236}">
                <a16:creationId xmlns:a16="http://schemas.microsoft.com/office/drawing/2014/main" id="{9AFB2032-D49A-EEDC-6F22-41513281A2C1}"/>
              </a:ext>
            </a:extLst>
          </p:cNvPr>
          <p:cNvSpPr/>
          <p:nvPr/>
        </p:nvSpPr>
        <p:spPr>
          <a:xfrm>
            <a:off x="10926953" y="5562470"/>
            <a:ext cx="554632" cy="554632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/>
              <a:t>11</a:t>
            </a:r>
          </a:p>
        </p:txBody>
      </p:sp>
      <p:sp>
        <p:nvSpPr>
          <p:cNvPr id="74" name="TextBox 72">
            <a:extLst>
              <a:ext uri="{FF2B5EF4-FFF2-40B4-BE49-F238E27FC236}">
                <a16:creationId xmlns:a16="http://schemas.microsoft.com/office/drawing/2014/main" id="{6BAE7AB9-8C3F-D9FE-15C2-8DF421CDED87}"/>
              </a:ext>
            </a:extLst>
          </p:cNvPr>
          <p:cNvSpPr txBox="1"/>
          <p:nvPr/>
        </p:nvSpPr>
        <p:spPr>
          <a:xfrm>
            <a:off x="10855126" y="6145088"/>
            <a:ext cx="753778" cy="26161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100" b="1" dirty="0">
                <a:solidFill>
                  <a:schemeClr val="bg1"/>
                </a:solidFill>
                <a:latin typeface="Century Gothic"/>
              </a:rPr>
              <a:t>Graphs</a:t>
            </a:r>
            <a:endParaRPr lang="en-US" sz="1100" dirty="0">
              <a:solidFill>
                <a:schemeClr val="bg1"/>
              </a:solidFill>
            </a:endParaRPr>
          </a:p>
        </p:txBody>
      </p:sp>
      <p:pic>
        <p:nvPicPr>
          <p:cNvPr id="3" name="תמונה 2">
            <a:extLst>
              <a:ext uri="{FF2B5EF4-FFF2-40B4-BE49-F238E27FC236}">
                <a16:creationId xmlns:a16="http://schemas.microsoft.com/office/drawing/2014/main" id="{34C03B9F-ABA5-1E7B-4899-11510F391A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3173" y="2094306"/>
            <a:ext cx="4495614" cy="2393769"/>
          </a:xfrm>
          <a:prstGeom prst="rect">
            <a:avLst/>
          </a:prstGeom>
        </p:spPr>
      </p:pic>
      <p:pic>
        <p:nvPicPr>
          <p:cNvPr id="5" name="תמונה 4">
            <a:extLst>
              <a:ext uri="{FF2B5EF4-FFF2-40B4-BE49-F238E27FC236}">
                <a16:creationId xmlns:a16="http://schemas.microsoft.com/office/drawing/2014/main" id="{44D7930F-1EC7-4706-6F5E-188C76C657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2509" y="1651549"/>
            <a:ext cx="2466868" cy="3090311"/>
          </a:xfrm>
          <a:prstGeom prst="rect">
            <a:avLst/>
          </a:prstGeom>
        </p:spPr>
      </p:pic>
      <p:pic>
        <p:nvPicPr>
          <p:cNvPr id="7" name="תמונה 6">
            <a:extLst>
              <a:ext uri="{FF2B5EF4-FFF2-40B4-BE49-F238E27FC236}">
                <a16:creationId xmlns:a16="http://schemas.microsoft.com/office/drawing/2014/main" id="{32E9DECF-333C-CF84-8D33-A1B13805AA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9632" y="1179370"/>
            <a:ext cx="6773220" cy="628738"/>
          </a:xfrm>
          <a:prstGeom prst="rect">
            <a:avLst/>
          </a:prstGeom>
        </p:spPr>
      </p:pic>
      <p:sp>
        <p:nvSpPr>
          <p:cNvPr id="2" name="מציין מיקום של מספר שקופית 20">
            <a:extLst>
              <a:ext uri="{FF2B5EF4-FFF2-40B4-BE49-F238E27FC236}">
                <a16:creationId xmlns:a16="http://schemas.microsoft.com/office/drawing/2014/main" id="{66ECD27F-D6FF-D1B5-5545-886BCD756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62446" y="6526950"/>
            <a:ext cx="771089" cy="322236"/>
          </a:xfrm>
        </p:spPr>
        <p:txBody>
          <a:bodyPr/>
          <a:lstStyle/>
          <a:p>
            <a:pPr rtl="1"/>
            <a:r>
              <a:rPr lang="en-US" sz="1800" dirty="0">
                <a:solidFill>
                  <a:schemeClr val="bg1"/>
                </a:solidFill>
              </a:rPr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2373564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תיבת טקסט 26">
            <a:extLst>
              <a:ext uri="{FF2B5EF4-FFF2-40B4-BE49-F238E27FC236}">
                <a16:creationId xmlns:a16="http://schemas.microsoft.com/office/drawing/2014/main" id="{8D263602-1800-2949-F305-12D123B34D0D}"/>
              </a:ext>
            </a:extLst>
          </p:cNvPr>
          <p:cNvSpPr txBox="1"/>
          <p:nvPr/>
        </p:nvSpPr>
        <p:spPr>
          <a:xfrm>
            <a:off x="3351629" y="65643"/>
            <a:ext cx="61026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effectLst/>
                <a:ea typeface="Arial" panose="020B0604020202020204" pitchFamily="34" charset="0"/>
              </a:rPr>
              <a:t>Architecture and Technologies</a:t>
            </a:r>
            <a:endParaRPr lang="he-IL" sz="3600" dirty="0">
              <a:solidFill>
                <a:schemeClr val="bg1"/>
              </a:solidFill>
            </a:endParaRPr>
          </a:p>
        </p:txBody>
      </p:sp>
      <p:sp>
        <p:nvSpPr>
          <p:cNvPr id="29" name="TextBox 72">
            <a:extLst>
              <a:ext uri="{FF2B5EF4-FFF2-40B4-BE49-F238E27FC236}">
                <a16:creationId xmlns:a16="http://schemas.microsoft.com/office/drawing/2014/main" id="{6BEB851E-46F1-E369-032B-8DF40BE1B670}"/>
              </a:ext>
            </a:extLst>
          </p:cNvPr>
          <p:cNvSpPr txBox="1"/>
          <p:nvPr/>
        </p:nvSpPr>
        <p:spPr>
          <a:xfrm>
            <a:off x="5961440" y="6247379"/>
            <a:ext cx="883004" cy="2308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900" b="1" dirty="0">
                <a:solidFill>
                  <a:schemeClr val="bg1"/>
                </a:solidFill>
                <a:latin typeface="Century Gothic"/>
              </a:rPr>
              <a:t>Architecture</a:t>
            </a:r>
          </a:p>
        </p:txBody>
      </p:sp>
      <p:sp>
        <p:nvSpPr>
          <p:cNvPr id="30" name="TextBox 72">
            <a:extLst>
              <a:ext uri="{FF2B5EF4-FFF2-40B4-BE49-F238E27FC236}">
                <a16:creationId xmlns:a16="http://schemas.microsoft.com/office/drawing/2014/main" id="{874D6FA2-4A0C-900E-ADE1-3365C56C13D5}"/>
              </a:ext>
            </a:extLst>
          </p:cNvPr>
          <p:cNvSpPr txBox="1"/>
          <p:nvPr/>
        </p:nvSpPr>
        <p:spPr>
          <a:xfrm>
            <a:off x="4915050" y="6228650"/>
            <a:ext cx="940866" cy="38081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900" b="1" dirty="0" err="1">
                <a:solidFill>
                  <a:schemeClr val="bg1"/>
                </a:solidFill>
                <a:latin typeface="Century Gothic"/>
              </a:rPr>
              <a:t>BackGround</a:t>
            </a:r>
            <a:endParaRPr lang="en-US" sz="900" b="1" dirty="0">
              <a:solidFill>
                <a:schemeClr val="bg1"/>
              </a:solidFill>
              <a:latin typeface="Century Gothic"/>
            </a:endParaRPr>
          </a:p>
          <a:p>
            <a:r>
              <a:rPr lang="en-US" sz="900" b="1" dirty="0">
                <a:solidFill>
                  <a:schemeClr val="bg1"/>
                </a:solidFill>
                <a:latin typeface="Century Gothic"/>
              </a:rPr>
              <a:t>POM</a:t>
            </a:r>
            <a:endParaRPr lang="en-US" sz="900" dirty="0">
              <a:solidFill>
                <a:schemeClr val="bg1"/>
              </a:solidFill>
            </a:endParaRPr>
          </a:p>
        </p:txBody>
      </p:sp>
      <p:sp>
        <p:nvSpPr>
          <p:cNvPr id="31" name="TextBox 72">
            <a:extLst>
              <a:ext uri="{FF2B5EF4-FFF2-40B4-BE49-F238E27FC236}">
                <a16:creationId xmlns:a16="http://schemas.microsoft.com/office/drawing/2014/main" id="{BDD3950F-9DA0-C9A4-7280-A2486C5BBC7E}"/>
              </a:ext>
            </a:extLst>
          </p:cNvPr>
          <p:cNvSpPr txBox="1"/>
          <p:nvPr/>
        </p:nvSpPr>
        <p:spPr>
          <a:xfrm>
            <a:off x="3831887" y="6213700"/>
            <a:ext cx="900753" cy="52361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9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BackGround</a:t>
            </a:r>
            <a:endParaRPr lang="en-US" sz="9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r>
              <a:rPr lang="en-US" sz="900" b="1" dirty="0">
                <a:solidFill>
                  <a:schemeClr val="bg1"/>
                </a:solidFill>
                <a:latin typeface="Century Gothic" panose="020B0502020202020204" pitchFamily="34" charset="0"/>
              </a:rPr>
              <a:t>Previous Researches</a:t>
            </a:r>
          </a:p>
        </p:txBody>
      </p:sp>
      <p:sp>
        <p:nvSpPr>
          <p:cNvPr id="32" name="Rectangle: Rounded Corners 53">
            <a:extLst>
              <a:ext uri="{FF2B5EF4-FFF2-40B4-BE49-F238E27FC236}">
                <a16:creationId xmlns:a16="http://schemas.microsoft.com/office/drawing/2014/main" id="{2010A53B-2A2B-748D-89E1-0FC863FB835E}"/>
              </a:ext>
            </a:extLst>
          </p:cNvPr>
          <p:cNvSpPr/>
          <p:nvPr/>
        </p:nvSpPr>
        <p:spPr>
          <a:xfrm>
            <a:off x="140279" y="5827281"/>
            <a:ext cx="11898427" cy="280286"/>
          </a:xfrm>
          <a:prstGeom prst="roundRect">
            <a:avLst>
              <a:gd name="adj" fmla="val 50000"/>
            </a:avLst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33" name="TextBox 72">
            <a:extLst>
              <a:ext uri="{FF2B5EF4-FFF2-40B4-BE49-F238E27FC236}">
                <a16:creationId xmlns:a16="http://schemas.microsoft.com/office/drawing/2014/main" id="{1432F9EF-0BF6-BD1F-3173-B5194FD4F2EB}"/>
              </a:ext>
            </a:extLst>
          </p:cNvPr>
          <p:cNvSpPr txBox="1"/>
          <p:nvPr/>
        </p:nvSpPr>
        <p:spPr>
          <a:xfrm>
            <a:off x="23640" y="6204602"/>
            <a:ext cx="920459" cy="6463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900" b="1" dirty="0">
                <a:solidFill>
                  <a:schemeClr val="bg1"/>
                </a:solidFill>
                <a:latin typeface="Century Gothic"/>
              </a:rPr>
              <a:t>Introduction</a:t>
            </a:r>
          </a:p>
          <a:p>
            <a:r>
              <a:rPr lang="en-US" sz="900" b="1" dirty="0">
                <a:solidFill>
                  <a:schemeClr val="bg1"/>
                </a:solidFill>
                <a:latin typeface="Century Gothic"/>
              </a:rPr>
              <a:t>Importance of smell analysis</a:t>
            </a:r>
            <a:endParaRPr lang="en-US" sz="900" dirty="0">
              <a:solidFill>
                <a:schemeClr val="bg1"/>
              </a:solidFill>
            </a:endParaRPr>
          </a:p>
        </p:txBody>
      </p:sp>
      <p:sp>
        <p:nvSpPr>
          <p:cNvPr id="34" name="Oval 77">
            <a:extLst>
              <a:ext uri="{FF2B5EF4-FFF2-40B4-BE49-F238E27FC236}">
                <a16:creationId xmlns:a16="http://schemas.microsoft.com/office/drawing/2014/main" id="{AF025B2D-D59D-DE80-B016-B173168B5335}"/>
              </a:ext>
            </a:extLst>
          </p:cNvPr>
          <p:cNvSpPr/>
          <p:nvPr/>
        </p:nvSpPr>
        <p:spPr>
          <a:xfrm>
            <a:off x="125637" y="5631426"/>
            <a:ext cx="554632" cy="554632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600" dirty="0"/>
              <a:t>1</a:t>
            </a:r>
          </a:p>
        </p:txBody>
      </p:sp>
      <p:sp>
        <p:nvSpPr>
          <p:cNvPr id="35" name="Oval 77">
            <a:extLst>
              <a:ext uri="{FF2B5EF4-FFF2-40B4-BE49-F238E27FC236}">
                <a16:creationId xmlns:a16="http://schemas.microsoft.com/office/drawing/2014/main" id="{140CF78D-82C0-FFEB-B58B-D450A80C2480}"/>
              </a:ext>
            </a:extLst>
          </p:cNvPr>
          <p:cNvSpPr/>
          <p:nvPr/>
        </p:nvSpPr>
        <p:spPr>
          <a:xfrm>
            <a:off x="2038991" y="5648484"/>
            <a:ext cx="554632" cy="554632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600" dirty="0"/>
              <a:t>3</a:t>
            </a:r>
          </a:p>
        </p:txBody>
      </p:sp>
      <p:sp>
        <p:nvSpPr>
          <p:cNvPr id="36" name="TextBox 72">
            <a:extLst>
              <a:ext uri="{FF2B5EF4-FFF2-40B4-BE49-F238E27FC236}">
                <a16:creationId xmlns:a16="http://schemas.microsoft.com/office/drawing/2014/main" id="{EE8FDFE0-227D-B334-4994-E5176C99D46B}"/>
              </a:ext>
            </a:extLst>
          </p:cNvPr>
          <p:cNvSpPr txBox="1"/>
          <p:nvPr/>
        </p:nvSpPr>
        <p:spPr>
          <a:xfrm>
            <a:off x="1895941" y="6256082"/>
            <a:ext cx="901938" cy="38081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900" b="1" dirty="0">
                <a:solidFill>
                  <a:schemeClr val="bg1"/>
                </a:solidFill>
                <a:latin typeface="Century Gothic"/>
              </a:rPr>
              <a:t>Introduction</a:t>
            </a:r>
          </a:p>
          <a:p>
            <a:r>
              <a:rPr lang="en-US" sz="900" b="1" dirty="0">
                <a:solidFill>
                  <a:schemeClr val="bg1"/>
                </a:solidFill>
                <a:latin typeface="Century Gothic"/>
              </a:rPr>
              <a:t>Our Solution</a:t>
            </a:r>
            <a:endParaRPr lang="en-US" sz="900" dirty="0">
              <a:solidFill>
                <a:schemeClr val="bg1"/>
              </a:solidFill>
            </a:endParaRPr>
          </a:p>
        </p:txBody>
      </p:sp>
      <p:sp>
        <p:nvSpPr>
          <p:cNvPr id="39" name="Oval 77">
            <a:extLst>
              <a:ext uri="{FF2B5EF4-FFF2-40B4-BE49-F238E27FC236}">
                <a16:creationId xmlns:a16="http://schemas.microsoft.com/office/drawing/2014/main" id="{245E7A60-0CC8-51D2-7FB3-99DA64892107}"/>
              </a:ext>
            </a:extLst>
          </p:cNvPr>
          <p:cNvSpPr/>
          <p:nvPr/>
        </p:nvSpPr>
        <p:spPr>
          <a:xfrm>
            <a:off x="3023098" y="5648484"/>
            <a:ext cx="554632" cy="554632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600" dirty="0"/>
              <a:t>4</a:t>
            </a:r>
          </a:p>
        </p:txBody>
      </p:sp>
      <p:sp>
        <p:nvSpPr>
          <p:cNvPr id="40" name="TextBox 72">
            <a:extLst>
              <a:ext uri="{FF2B5EF4-FFF2-40B4-BE49-F238E27FC236}">
                <a16:creationId xmlns:a16="http://schemas.microsoft.com/office/drawing/2014/main" id="{44DC82E2-F225-2AA1-72FE-6368EA64A3CC}"/>
              </a:ext>
            </a:extLst>
          </p:cNvPr>
          <p:cNvSpPr txBox="1"/>
          <p:nvPr/>
        </p:nvSpPr>
        <p:spPr>
          <a:xfrm>
            <a:off x="2846546" y="6241491"/>
            <a:ext cx="932280" cy="2308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9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BackGround</a:t>
            </a:r>
            <a:endParaRPr lang="en-US" sz="9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41" name="Oval 77">
            <a:extLst>
              <a:ext uri="{FF2B5EF4-FFF2-40B4-BE49-F238E27FC236}">
                <a16:creationId xmlns:a16="http://schemas.microsoft.com/office/drawing/2014/main" id="{3C41DF96-3D2C-AC8D-AAE1-8ED0119938F6}"/>
              </a:ext>
            </a:extLst>
          </p:cNvPr>
          <p:cNvSpPr/>
          <p:nvPr/>
        </p:nvSpPr>
        <p:spPr>
          <a:xfrm>
            <a:off x="1107780" y="5648484"/>
            <a:ext cx="554632" cy="554632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600" dirty="0"/>
              <a:t>2</a:t>
            </a:r>
          </a:p>
        </p:txBody>
      </p:sp>
      <p:sp>
        <p:nvSpPr>
          <p:cNvPr id="42" name="TextBox 72">
            <a:extLst>
              <a:ext uri="{FF2B5EF4-FFF2-40B4-BE49-F238E27FC236}">
                <a16:creationId xmlns:a16="http://schemas.microsoft.com/office/drawing/2014/main" id="{242ACE6F-92F4-2821-A1BB-30ABA2A0943D}"/>
              </a:ext>
            </a:extLst>
          </p:cNvPr>
          <p:cNvSpPr txBox="1"/>
          <p:nvPr/>
        </p:nvSpPr>
        <p:spPr>
          <a:xfrm>
            <a:off x="961885" y="6229518"/>
            <a:ext cx="901938" cy="38081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900" b="1" dirty="0">
                <a:solidFill>
                  <a:schemeClr val="bg1"/>
                </a:solidFill>
                <a:latin typeface="Century Gothic"/>
              </a:rPr>
              <a:t>Introduction</a:t>
            </a:r>
          </a:p>
          <a:p>
            <a:r>
              <a:rPr lang="en-US" sz="900" b="1" dirty="0">
                <a:solidFill>
                  <a:schemeClr val="bg1"/>
                </a:solidFill>
                <a:latin typeface="Century Gothic"/>
              </a:rPr>
              <a:t>The problem</a:t>
            </a:r>
            <a:endParaRPr lang="en-US" sz="900" dirty="0">
              <a:solidFill>
                <a:schemeClr val="bg1"/>
              </a:solidFill>
            </a:endParaRPr>
          </a:p>
        </p:txBody>
      </p:sp>
      <p:sp>
        <p:nvSpPr>
          <p:cNvPr id="43" name="Oval 77">
            <a:extLst>
              <a:ext uri="{FF2B5EF4-FFF2-40B4-BE49-F238E27FC236}">
                <a16:creationId xmlns:a16="http://schemas.microsoft.com/office/drawing/2014/main" id="{1B6C91E2-CBA1-D422-6E1F-98B095077A13}"/>
              </a:ext>
            </a:extLst>
          </p:cNvPr>
          <p:cNvSpPr/>
          <p:nvPr/>
        </p:nvSpPr>
        <p:spPr>
          <a:xfrm>
            <a:off x="4027614" y="5631426"/>
            <a:ext cx="554632" cy="554632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600" dirty="0"/>
              <a:t>5</a:t>
            </a:r>
          </a:p>
        </p:txBody>
      </p:sp>
      <p:sp>
        <p:nvSpPr>
          <p:cNvPr id="44" name="Oval 77">
            <a:extLst>
              <a:ext uri="{FF2B5EF4-FFF2-40B4-BE49-F238E27FC236}">
                <a16:creationId xmlns:a16="http://schemas.microsoft.com/office/drawing/2014/main" id="{3999BAFE-8EF9-8883-26B9-2687F8FA1960}"/>
              </a:ext>
            </a:extLst>
          </p:cNvPr>
          <p:cNvSpPr/>
          <p:nvPr/>
        </p:nvSpPr>
        <p:spPr>
          <a:xfrm>
            <a:off x="5082164" y="5648484"/>
            <a:ext cx="554632" cy="554632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600" dirty="0"/>
              <a:t>6</a:t>
            </a:r>
          </a:p>
        </p:txBody>
      </p:sp>
      <p:sp>
        <p:nvSpPr>
          <p:cNvPr id="45" name="Oval 77">
            <a:extLst>
              <a:ext uri="{FF2B5EF4-FFF2-40B4-BE49-F238E27FC236}">
                <a16:creationId xmlns:a16="http://schemas.microsoft.com/office/drawing/2014/main" id="{66368E13-22DB-0C3F-A23C-6B7EC54EEE54}"/>
              </a:ext>
            </a:extLst>
          </p:cNvPr>
          <p:cNvSpPr/>
          <p:nvPr/>
        </p:nvSpPr>
        <p:spPr>
          <a:xfrm>
            <a:off x="6075035" y="5654362"/>
            <a:ext cx="554632" cy="554632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600" dirty="0"/>
              <a:t>7</a:t>
            </a:r>
          </a:p>
        </p:txBody>
      </p:sp>
      <p:sp>
        <p:nvSpPr>
          <p:cNvPr id="46" name="Oval 77">
            <a:extLst>
              <a:ext uri="{FF2B5EF4-FFF2-40B4-BE49-F238E27FC236}">
                <a16:creationId xmlns:a16="http://schemas.microsoft.com/office/drawing/2014/main" id="{D34525A8-327F-CD40-94ED-6EAF380C7504}"/>
              </a:ext>
            </a:extLst>
          </p:cNvPr>
          <p:cNvSpPr/>
          <p:nvPr/>
        </p:nvSpPr>
        <p:spPr>
          <a:xfrm>
            <a:off x="7043040" y="5648484"/>
            <a:ext cx="554632" cy="554632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600" dirty="0"/>
              <a:t>8</a:t>
            </a:r>
          </a:p>
        </p:txBody>
      </p:sp>
      <p:sp>
        <p:nvSpPr>
          <p:cNvPr id="48" name="Oval 77">
            <a:extLst>
              <a:ext uri="{FF2B5EF4-FFF2-40B4-BE49-F238E27FC236}">
                <a16:creationId xmlns:a16="http://schemas.microsoft.com/office/drawing/2014/main" id="{7BDCCEB6-D244-00CB-2E3D-50FB13A0AEF1}"/>
              </a:ext>
            </a:extLst>
          </p:cNvPr>
          <p:cNvSpPr/>
          <p:nvPr/>
        </p:nvSpPr>
        <p:spPr>
          <a:xfrm>
            <a:off x="8091032" y="5634377"/>
            <a:ext cx="554632" cy="554632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/>
              <a:t>9</a:t>
            </a:r>
          </a:p>
        </p:txBody>
      </p:sp>
      <p:sp>
        <p:nvSpPr>
          <p:cNvPr id="50" name="Oval 77">
            <a:extLst>
              <a:ext uri="{FF2B5EF4-FFF2-40B4-BE49-F238E27FC236}">
                <a16:creationId xmlns:a16="http://schemas.microsoft.com/office/drawing/2014/main" id="{BFC73781-E9B7-228B-D97A-55A55A6D8D67}"/>
              </a:ext>
            </a:extLst>
          </p:cNvPr>
          <p:cNvSpPr/>
          <p:nvPr/>
        </p:nvSpPr>
        <p:spPr>
          <a:xfrm>
            <a:off x="9072951" y="5638973"/>
            <a:ext cx="554632" cy="554632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/>
              <a:t>10</a:t>
            </a:r>
          </a:p>
        </p:txBody>
      </p:sp>
      <p:sp>
        <p:nvSpPr>
          <p:cNvPr id="52" name="Oval 77">
            <a:extLst>
              <a:ext uri="{FF2B5EF4-FFF2-40B4-BE49-F238E27FC236}">
                <a16:creationId xmlns:a16="http://schemas.microsoft.com/office/drawing/2014/main" id="{8C4383A5-294C-9CC5-BDDA-12E312DC98E2}"/>
              </a:ext>
            </a:extLst>
          </p:cNvPr>
          <p:cNvSpPr/>
          <p:nvPr/>
        </p:nvSpPr>
        <p:spPr>
          <a:xfrm>
            <a:off x="10068302" y="5648484"/>
            <a:ext cx="554632" cy="554632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/>
              <a:t>11</a:t>
            </a:r>
          </a:p>
        </p:txBody>
      </p:sp>
      <p:sp>
        <p:nvSpPr>
          <p:cNvPr id="53" name="Oval 77">
            <a:extLst>
              <a:ext uri="{FF2B5EF4-FFF2-40B4-BE49-F238E27FC236}">
                <a16:creationId xmlns:a16="http://schemas.microsoft.com/office/drawing/2014/main" id="{36162F7B-6541-62DF-0054-F10EA4094F95}"/>
              </a:ext>
            </a:extLst>
          </p:cNvPr>
          <p:cNvSpPr/>
          <p:nvPr/>
        </p:nvSpPr>
        <p:spPr>
          <a:xfrm>
            <a:off x="11007340" y="5648484"/>
            <a:ext cx="554632" cy="554632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/>
              <a:t>12</a:t>
            </a:r>
          </a:p>
        </p:txBody>
      </p:sp>
      <p:sp>
        <p:nvSpPr>
          <p:cNvPr id="54" name="TextBox 72">
            <a:extLst>
              <a:ext uri="{FF2B5EF4-FFF2-40B4-BE49-F238E27FC236}">
                <a16:creationId xmlns:a16="http://schemas.microsoft.com/office/drawing/2014/main" id="{CF3C4A7D-B7AE-B9A1-119F-DEA9D071446D}"/>
              </a:ext>
            </a:extLst>
          </p:cNvPr>
          <p:cNvSpPr txBox="1"/>
          <p:nvPr/>
        </p:nvSpPr>
        <p:spPr>
          <a:xfrm>
            <a:off x="10824319" y="6234840"/>
            <a:ext cx="941951" cy="52361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900" b="1" dirty="0">
                <a:solidFill>
                  <a:schemeClr val="bg1"/>
                </a:solidFill>
                <a:latin typeface="Century Gothic"/>
              </a:rPr>
              <a:t>Architecture and Technologies</a:t>
            </a:r>
            <a:endParaRPr lang="en-US" sz="900" dirty="0">
              <a:solidFill>
                <a:schemeClr val="bg1"/>
              </a:solidFill>
            </a:endParaRPr>
          </a:p>
        </p:txBody>
      </p:sp>
      <p:sp>
        <p:nvSpPr>
          <p:cNvPr id="56" name="מציין מיקום של מספר שקופית 1">
            <a:extLst>
              <a:ext uri="{FF2B5EF4-FFF2-40B4-BE49-F238E27FC236}">
                <a16:creationId xmlns:a16="http://schemas.microsoft.com/office/drawing/2014/main" id="{A6602E6F-AD84-21F5-4CDB-D21E50D19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7238" y="6498797"/>
            <a:ext cx="771089" cy="365125"/>
          </a:xfrm>
        </p:spPr>
        <p:txBody>
          <a:bodyPr/>
          <a:lstStyle/>
          <a:p>
            <a:pPr rtl="1"/>
            <a:r>
              <a:rPr lang="en-US" sz="1800" dirty="0">
                <a:solidFill>
                  <a:schemeClr val="bg1"/>
                </a:solidFill>
              </a:rPr>
              <a:t>14</a:t>
            </a:r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32EA0830-CB2F-62C9-5A12-8BE3EDDA86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0544" y="884893"/>
            <a:ext cx="6363614" cy="4442266"/>
          </a:xfrm>
          <a:prstGeom prst="rect">
            <a:avLst/>
          </a:prstGeom>
        </p:spPr>
      </p:pic>
      <p:sp>
        <p:nvSpPr>
          <p:cNvPr id="8" name="TextBox 72">
            <a:extLst>
              <a:ext uri="{FF2B5EF4-FFF2-40B4-BE49-F238E27FC236}">
                <a16:creationId xmlns:a16="http://schemas.microsoft.com/office/drawing/2014/main" id="{0249C2AB-55C8-CCCE-3BEF-CB092BD94F72}"/>
              </a:ext>
            </a:extLst>
          </p:cNvPr>
          <p:cNvSpPr txBox="1"/>
          <p:nvPr/>
        </p:nvSpPr>
        <p:spPr>
          <a:xfrm>
            <a:off x="7964401" y="6209366"/>
            <a:ext cx="879941" cy="43088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100" b="1" dirty="0">
                <a:solidFill>
                  <a:schemeClr val="bg1"/>
                </a:solidFill>
                <a:latin typeface="Century Gothic"/>
              </a:rPr>
              <a:t>”</a:t>
            </a:r>
            <a:r>
              <a:rPr lang="en-US" sz="1100" b="1" dirty="0" err="1">
                <a:solidFill>
                  <a:schemeClr val="bg1"/>
                </a:solidFill>
                <a:latin typeface="Century Gothic"/>
              </a:rPr>
              <a:t>Smelltify</a:t>
            </a:r>
            <a:r>
              <a:rPr lang="en-US" sz="1100" b="1" dirty="0">
                <a:solidFill>
                  <a:schemeClr val="bg1"/>
                </a:solidFill>
                <a:latin typeface="Century Gothic"/>
              </a:rPr>
              <a:t>”-CSV File</a:t>
            </a:r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9" name="TextBox 72">
            <a:extLst>
              <a:ext uri="{FF2B5EF4-FFF2-40B4-BE49-F238E27FC236}">
                <a16:creationId xmlns:a16="http://schemas.microsoft.com/office/drawing/2014/main" id="{2A854F18-6196-DF36-58EB-17EA52BFF9F2}"/>
              </a:ext>
            </a:extLst>
          </p:cNvPr>
          <p:cNvSpPr txBox="1"/>
          <p:nvPr/>
        </p:nvSpPr>
        <p:spPr>
          <a:xfrm>
            <a:off x="6930745" y="6240742"/>
            <a:ext cx="903102" cy="2616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100" b="1" dirty="0">
                <a:solidFill>
                  <a:schemeClr val="bg1"/>
                </a:solidFill>
                <a:latin typeface="Century Gothic"/>
              </a:rPr>
              <a:t>Database</a:t>
            </a:r>
          </a:p>
        </p:txBody>
      </p:sp>
      <p:sp>
        <p:nvSpPr>
          <p:cNvPr id="10" name="TextBox 72">
            <a:extLst>
              <a:ext uri="{FF2B5EF4-FFF2-40B4-BE49-F238E27FC236}">
                <a16:creationId xmlns:a16="http://schemas.microsoft.com/office/drawing/2014/main" id="{F7E489A1-7D66-FC03-3B44-A5C9E67C5E93}"/>
              </a:ext>
            </a:extLst>
          </p:cNvPr>
          <p:cNvSpPr txBox="1"/>
          <p:nvPr/>
        </p:nvSpPr>
        <p:spPr>
          <a:xfrm>
            <a:off x="8990565" y="6256082"/>
            <a:ext cx="879940" cy="2616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100" b="1" dirty="0">
                <a:solidFill>
                  <a:schemeClr val="bg1"/>
                </a:solidFill>
                <a:latin typeface="Century Gothic"/>
              </a:rPr>
              <a:t>“</a:t>
            </a:r>
            <a:r>
              <a:rPr lang="en-US" sz="1100" b="1" dirty="0" err="1">
                <a:solidFill>
                  <a:schemeClr val="bg1"/>
                </a:solidFill>
                <a:latin typeface="Century Gothic"/>
              </a:rPr>
              <a:t>Smelltify</a:t>
            </a:r>
            <a:r>
              <a:rPr lang="en-US" sz="1100" b="1" dirty="0">
                <a:solidFill>
                  <a:schemeClr val="bg1"/>
                </a:solidFill>
                <a:latin typeface="Century Gothic"/>
              </a:rPr>
              <a:t>”</a:t>
            </a:r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11" name="TextBox 72">
            <a:extLst>
              <a:ext uri="{FF2B5EF4-FFF2-40B4-BE49-F238E27FC236}">
                <a16:creationId xmlns:a16="http://schemas.microsoft.com/office/drawing/2014/main" id="{7DF9B939-C878-A111-0A73-FDF00BC2E7A8}"/>
              </a:ext>
            </a:extLst>
          </p:cNvPr>
          <p:cNvSpPr txBox="1"/>
          <p:nvPr/>
        </p:nvSpPr>
        <p:spPr>
          <a:xfrm>
            <a:off x="10006596" y="6244977"/>
            <a:ext cx="753778" cy="2616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100" b="1" dirty="0">
                <a:solidFill>
                  <a:schemeClr val="bg1"/>
                </a:solidFill>
                <a:latin typeface="Century Gothic"/>
              </a:rPr>
              <a:t>Graphs</a:t>
            </a:r>
            <a:endParaRPr lang="en-US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1871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תיבת טקסט 19">
            <a:extLst>
              <a:ext uri="{FF2B5EF4-FFF2-40B4-BE49-F238E27FC236}">
                <a16:creationId xmlns:a16="http://schemas.microsoft.com/office/drawing/2014/main" id="{64700C6E-199A-EEBC-42FD-AABE3F40B6F4}"/>
              </a:ext>
            </a:extLst>
          </p:cNvPr>
          <p:cNvSpPr txBox="1"/>
          <p:nvPr/>
        </p:nvSpPr>
        <p:spPr>
          <a:xfrm>
            <a:off x="1684502" y="-62480"/>
            <a:ext cx="610154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kern="100" dirty="0">
                <a:solidFill>
                  <a:schemeClr val="bg1"/>
                </a:solidFill>
                <a:effectLst>
                  <a:glow rad="127000">
                    <a:schemeClr val="tx2">
                      <a:lumMod val="60000"/>
                      <a:lumOff val="40000"/>
                    </a:schemeClr>
                  </a:glow>
                </a:effectLst>
                <a:latin typeface="+mj-lt"/>
                <a:cs typeface="Arial" panose="020B0604020202020204" pitchFamily="34" charset="0"/>
              </a:rPr>
              <a:t>Our App-”</a:t>
            </a:r>
            <a:r>
              <a:rPr lang="en-US" sz="4000" kern="100" dirty="0" err="1">
                <a:solidFill>
                  <a:schemeClr val="bg1"/>
                </a:solidFill>
                <a:effectLst>
                  <a:glow rad="127000">
                    <a:schemeClr val="tx2">
                      <a:lumMod val="60000"/>
                      <a:lumOff val="40000"/>
                    </a:schemeClr>
                  </a:glow>
                </a:effectLst>
                <a:latin typeface="+mj-lt"/>
                <a:cs typeface="Arial" panose="020B0604020202020204" pitchFamily="34" charset="0"/>
              </a:rPr>
              <a:t>smelltify</a:t>
            </a:r>
            <a:r>
              <a:rPr lang="en-US" sz="4000" kern="100" dirty="0">
                <a:solidFill>
                  <a:schemeClr val="bg1"/>
                </a:solidFill>
                <a:effectLst>
                  <a:glow rad="127000">
                    <a:schemeClr val="tx2">
                      <a:lumMod val="60000"/>
                      <a:lumOff val="40000"/>
                    </a:schemeClr>
                  </a:glow>
                </a:effectLst>
                <a:latin typeface="+mj-lt"/>
                <a:cs typeface="Arial" panose="020B0604020202020204" pitchFamily="34" charset="0"/>
              </a:rPr>
              <a:t>”</a:t>
            </a:r>
            <a:endParaRPr lang="he-IL" sz="4000" dirty="0">
              <a:effectLst>
                <a:glow rad="127000">
                  <a:schemeClr val="tx2">
                    <a:lumMod val="60000"/>
                    <a:lumOff val="40000"/>
                  </a:schemeClr>
                </a:glow>
              </a:effectLst>
            </a:endParaRPr>
          </a:p>
        </p:txBody>
      </p:sp>
      <p:sp>
        <p:nvSpPr>
          <p:cNvPr id="29" name="תיבת טקסט 28">
            <a:extLst>
              <a:ext uri="{FF2B5EF4-FFF2-40B4-BE49-F238E27FC236}">
                <a16:creationId xmlns:a16="http://schemas.microsoft.com/office/drawing/2014/main" id="{8A1B3EE9-3E60-3C4C-E990-52C559C9FB1D}"/>
              </a:ext>
            </a:extLst>
          </p:cNvPr>
          <p:cNvSpPr txBox="1"/>
          <p:nvPr/>
        </p:nvSpPr>
        <p:spPr>
          <a:xfrm>
            <a:off x="1921875" y="455718"/>
            <a:ext cx="7874276" cy="646331"/>
          </a:xfrm>
          <a:prstGeom prst="rect">
            <a:avLst/>
          </a:prstGeom>
          <a:noFill/>
          <a:effectLst>
            <a:glow rad="152400">
              <a:schemeClr val="bg1">
                <a:lumMod val="50000"/>
                <a:lumOff val="50000"/>
              </a:schemeClr>
            </a:glow>
          </a:effectLst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Verification</a:t>
            </a:r>
            <a:endParaRPr lang="he-IL" sz="3600" dirty="0">
              <a:solidFill>
                <a:schemeClr val="bg1"/>
              </a:solidFill>
            </a:endParaRPr>
          </a:p>
        </p:txBody>
      </p:sp>
      <p:sp>
        <p:nvSpPr>
          <p:cNvPr id="60" name="מציין מיקום של מספר שקופית 1">
            <a:extLst>
              <a:ext uri="{FF2B5EF4-FFF2-40B4-BE49-F238E27FC236}">
                <a16:creationId xmlns:a16="http://schemas.microsoft.com/office/drawing/2014/main" id="{9C0AAD92-2C05-0227-44BA-BACA5AAB61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65909" y="6511749"/>
            <a:ext cx="771089" cy="365125"/>
          </a:xfrm>
        </p:spPr>
        <p:txBody>
          <a:bodyPr/>
          <a:lstStyle/>
          <a:p>
            <a:pPr rtl="1"/>
            <a:r>
              <a:rPr lang="en-US" sz="1800" dirty="0">
                <a:solidFill>
                  <a:schemeClr val="bg1"/>
                </a:solidFill>
              </a:rPr>
              <a:t>15</a:t>
            </a:r>
          </a:p>
        </p:txBody>
      </p:sp>
      <p:sp>
        <p:nvSpPr>
          <p:cNvPr id="25" name="TextBox 72">
            <a:extLst>
              <a:ext uri="{FF2B5EF4-FFF2-40B4-BE49-F238E27FC236}">
                <a16:creationId xmlns:a16="http://schemas.microsoft.com/office/drawing/2014/main" id="{A74E3682-344C-20B6-12C5-40061683CA6F}"/>
              </a:ext>
            </a:extLst>
          </p:cNvPr>
          <p:cNvSpPr txBox="1"/>
          <p:nvPr/>
        </p:nvSpPr>
        <p:spPr>
          <a:xfrm>
            <a:off x="10811752" y="6225950"/>
            <a:ext cx="741343" cy="33855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800" b="1" dirty="0">
                <a:solidFill>
                  <a:schemeClr val="bg1"/>
                </a:solidFill>
                <a:latin typeface="Century Gothic"/>
              </a:rPr>
              <a:t>Our App- Verification </a:t>
            </a:r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32" name="Rectangle: Rounded Corners 53">
            <a:extLst>
              <a:ext uri="{FF2B5EF4-FFF2-40B4-BE49-F238E27FC236}">
                <a16:creationId xmlns:a16="http://schemas.microsoft.com/office/drawing/2014/main" id="{5EFA236E-944F-6EDD-4BE7-6827CF8089A4}"/>
              </a:ext>
            </a:extLst>
          </p:cNvPr>
          <p:cNvSpPr/>
          <p:nvPr/>
        </p:nvSpPr>
        <p:spPr>
          <a:xfrm>
            <a:off x="174305" y="5852020"/>
            <a:ext cx="11898427" cy="280286"/>
          </a:xfrm>
          <a:prstGeom prst="roundRect">
            <a:avLst>
              <a:gd name="adj" fmla="val 50000"/>
            </a:avLst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33" name="Oval 77">
            <a:extLst>
              <a:ext uri="{FF2B5EF4-FFF2-40B4-BE49-F238E27FC236}">
                <a16:creationId xmlns:a16="http://schemas.microsoft.com/office/drawing/2014/main" id="{2E47F2DF-74E0-9906-F3F7-CC62299C64DF}"/>
              </a:ext>
            </a:extLst>
          </p:cNvPr>
          <p:cNvSpPr/>
          <p:nvPr/>
        </p:nvSpPr>
        <p:spPr>
          <a:xfrm>
            <a:off x="1980383" y="5606252"/>
            <a:ext cx="554632" cy="554632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600" dirty="0"/>
              <a:t>3</a:t>
            </a:r>
          </a:p>
        </p:txBody>
      </p:sp>
      <p:sp>
        <p:nvSpPr>
          <p:cNvPr id="35" name="Oval 77">
            <a:extLst>
              <a:ext uri="{FF2B5EF4-FFF2-40B4-BE49-F238E27FC236}">
                <a16:creationId xmlns:a16="http://schemas.microsoft.com/office/drawing/2014/main" id="{6E73F247-887B-78A9-9362-6CF291203319}"/>
              </a:ext>
            </a:extLst>
          </p:cNvPr>
          <p:cNvSpPr/>
          <p:nvPr/>
        </p:nvSpPr>
        <p:spPr>
          <a:xfrm>
            <a:off x="2893295" y="5606252"/>
            <a:ext cx="554632" cy="554632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600" dirty="0"/>
              <a:t>4</a:t>
            </a:r>
          </a:p>
        </p:txBody>
      </p:sp>
      <p:sp>
        <p:nvSpPr>
          <p:cNvPr id="38" name="Oval 77">
            <a:extLst>
              <a:ext uri="{FF2B5EF4-FFF2-40B4-BE49-F238E27FC236}">
                <a16:creationId xmlns:a16="http://schemas.microsoft.com/office/drawing/2014/main" id="{DCD6FF45-6240-E683-1415-F5DB44FDFE4C}"/>
              </a:ext>
            </a:extLst>
          </p:cNvPr>
          <p:cNvSpPr/>
          <p:nvPr/>
        </p:nvSpPr>
        <p:spPr>
          <a:xfrm>
            <a:off x="1030793" y="5606358"/>
            <a:ext cx="554632" cy="554632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600" dirty="0"/>
              <a:t>2</a:t>
            </a:r>
          </a:p>
        </p:txBody>
      </p:sp>
      <p:sp>
        <p:nvSpPr>
          <p:cNvPr id="40" name="Oval 77">
            <a:extLst>
              <a:ext uri="{FF2B5EF4-FFF2-40B4-BE49-F238E27FC236}">
                <a16:creationId xmlns:a16="http://schemas.microsoft.com/office/drawing/2014/main" id="{D06424AD-E6A8-A7EB-C7B4-BFD9B3282D56}"/>
              </a:ext>
            </a:extLst>
          </p:cNvPr>
          <p:cNvSpPr/>
          <p:nvPr/>
        </p:nvSpPr>
        <p:spPr>
          <a:xfrm>
            <a:off x="3825103" y="5606252"/>
            <a:ext cx="554632" cy="554632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600" dirty="0"/>
              <a:t>5</a:t>
            </a:r>
          </a:p>
        </p:txBody>
      </p:sp>
      <p:sp>
        <p:nvSpPr>
          <p:cNvPr id="41" name="Oval 77">
            <a:extLst>
              <a:ext uri="{FF2B5EF4-FFF2-40B4-BE49-F238E27FC236}">
                <a16:creationId xmlns:a16="http://schemas.microsoft.com/office/drawing/2014/main" id="{D59A80A7-9555-491D-98C9-D650074F5668}"/>
              </a:ext>
            </a:extLst>
          </p:cNvPr>
          <p:cNvSpPr/>
          <p:nvPr/>
        </p:nvSpPr>
        <p:spPr>
          <a:xfrm>
            <a:off x="4721226" y="5629547"/>
            <a:ext cx="554632" cy="554632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600" dirty="0"/>
              <a:t>6</a:t>
            </a:r>
          </a:p>
        </p:txBody>
      </p:sp>
      <p:sp>
        <p:nvSpPr>
          <p:cNvPr id="42" name="Oval 77">
            <a:extLst>
              <a:ext uri="{FF2B5EF4-FFF2-40B4-BE49-F238E27FC236}">
                <a16:creationId xmlns:a16="http://schemas.microsoft.com/office/drawing/2014/main" id="{23694898-96CB-DA82-D4CE-7DC07DC7B093}"/>
              </a:ext>
            </a:extLst>
          </p:cNvPr>
          <p:cNvSpPr/>
          <p:nvPr/>
        </p:nvSpPr>
        <p:spPr>
          <a:xfrm>
            <a:off x="5584443" y="5637796"/>
            <a:ext cx="554632" cy="554632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600" dirty="0"/>
              <a:t>7</a:t>
            </a:r>
          </a:p>
        </p:txBody>
      </p:sp>
      <p:sp>
        <p:nvSpPr>
          <p:cNvPr id="43" name="Oval 77">
            <a:extLst>
              <a:ext uri="{FF2B5EF4-FFF2-40B4-BE49-F238E27FC236}">
                <a16:creationId xmlns:a16="http://schemas.microsoft.com/office/drawing/2014/main" id="{6332B902-8DFA-3542-5134-F3887CF0A9EC}"/>
              </a:ext>
            </a:extLst>
          </p:cNvPr>
          <p:cNvSpPr/>
          <p:nvPr/>
        </p:nvSpPr>
        <p:spPr>
          <a:xfrm>
            <a:off x="6476655" y="5622739"/>
            <a:ext cx="554632" cy="554632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600" dirty="0"/>
              <a:t>8</a:t>
            </a:r>
          </a:p>
        </p:txBody>
      </p:sp>
      <p:sp>
        <p:nvSpPr>
          <p:cNvPr id="45" name="Oval 77">
            <a:extLst>
              <a:ext uri="{FF2B5EF4-FFF2-40B4-BE49-F238E27FC236}">
                <a16:creationId xmlns:a16="http://schemas.microsoft.com/office/drawing/2014/main" id="{1D5F10F5-4D97-E786-BF85-CC4ADC361F0A}"/>
              </a:ext>
            </a:extLst>
          </p:cNvPr>
          <p:cNvSpPr/>
          <p:nvPr/>
        </p:nvSpPr>
        <p:spPr>
          <a:xfrm>
            <a:off x="7352394" y="5622739"/>
            <a:ext cx="554632" cy="554632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/>
              <a:t>9</a:t>
            </a:r>
          </a:p>
        </p:txBody>
      </p:sp>
      <p:sp>
        <p:nvSpPr>
          <p:cNvPr id="47" name="Oval 77">
            <a:extLst>
              <a:ext uri="{FF2B5EF4-FFF2-40B4-BE49-F238E27FC236}">
                <a16:creationId xmlns:a16="http://schemas.microsoft.com/office/drawing/2014/main" id="{24B6A902-CCAD-B971-E9C5-5486EA6F1B7D}"/>
              </a:ext>
            </a:extLst>
          </p:cNvPr>
          <p:cNvSpPr/>
          <p:nvPr/>
        </p:nvSpPr>
        <p:spPr>
          <a:xfrm>
            <a:off x="8137758" y="5625053"/>
            <a:ext cx="554632" cy="554632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/>
              <a:t>10</a:t>
            </a:r>
          </a:p>
        </p:txBody>
      </p:sp>
      <p:sp>
        <p:nvSpPr>
          <p:cNvPr id="49" name="Oval 77">
            <a:extLst>
              <a:ext uri="{FF2B5EF4-FFF2-40B4-BE49-F238E27FC236}">
                <a16:creationId xmlns:a16="http://schemas.microsoft.com/office/drawing/2014/main" id="{3FED2B08-6CD9-D445-5685-34ABDF4D69F5}"/>
              </a:ext>
            </a:extLst>
          </p:cNvPr>
          <p:cNvSpPr/>
          <p:nvPr/>
        </p:nvSpPr>
        <p:spPr>
          <a:xfrm>
            <a:off x="9038377" y="5626437"/>
            <a:ext cx="554632" cy="554632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/>
              <a:t>11</a:t>
            </a:r>
          </a:p>
        </p:txBody>
      </p:sp>
      <p:sp>
        <p:nvSpPr>
          <p:cNvPr id="50" name="Oval 77">
            <a:extLst>
              <a:ext uri="{FF2B5EF4-FFF2-40B4-BE49-F238E27FC236}">
                <a16:creationId xmlns:a16="http://schemas.microsoft.com/office/drawing/2014/main" id="{3AC57CEE-CBF4-387D-9682-F65830AB77A3}"/>
              </a:ext>
            </a:extLst>
          </p:cNvPr>
          <p:cNvSpPr/>
          <p:nvPr/>
        </p:nvSpPr>
        <p:spPr>
          <a:xfrm>
            <a:off x="9930589" y="5618363"/>
            <a:ext cx="554632" cy="554632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/>
              <a:t>12</a:t>
            </a:r>
          </a:p>
        </p:txBody>
      </p:sp>
      <p:sp>
        <p:nvSpPr>
          <p:cNvPr id="54" name="Oval 77">
            <a:extLst>
              <a:ext uri="{FF2B5EF4-FFF2-40B4-BE49-F238E27FC236}">
                <a16:creationId xmlns:a16="http://schemas.microsoft.com/office/drawing/2014/main" id="{590ECAA1-2A63-F0BA-A435-8EA464FD5A18}"/>
              </a:ext>
            </a:extLst>
          </p:cNvPr>
          <p:cNvSpPr/>
          <p:nvPr/>
        </p:nvSpPr>
        <p:spPr>
          <a:xfrm>
            <a:off x="156096" y="5596022"/>
            <a:ext cx="554632" cy="554632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600" dirty="0"/>
              <a:t>1</a:t>
            </a:r>
          </a:p>
        </p:txBody>
      </p:sp>
      <p:sp>
        <p:nvSpPr>
          <p:cNvPr id="57" name="Oval 77">
            <a:extLst>
              <a:ext uri="{FF2B5EF4-FFF2-40B4-BE49-F238E27FC236}">
                <a16:creationId xmlns:a16="http://schemas.microsoft.com/office/drawing/2014/main" id="{5D9196CF-3D7A-244A-5589-2191FBC0FB2D}"/>
              </a:ext>
            </a:extLst>
          </p:cNvPr>
          <p:cNvSpPr/>
          <p:nvPr/>
        </p:nvSpPr>
        <p:spPr>
          <a:xfrm>
            <a:off x="10833902" y="5635932"/>
            <a:ext cx="554632" cy="554632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/>
              <a:t>13</a:t>
            </a:r>
          </a:p>
        </p:txBody>
      </p:sp>
      <p:sp>
        <p:nvSpPr>
          <p:cNvPr id="2" name="TextBox 72">
            <a:extLst>
              <a:ext uri="{FF2B5EF4-FFF2-40B4-BE49-F238E27FC236}">
                <a16:creationId xmlns:a16="http://schemas.microsoft.com/office/drawing/2014/main" id="{FFD1001D-FF51-0403-C0FB-5FA5BB8B833E}"/>
              </a:ext>
            </a:extLst>
          </p:cNvPr>
          <p:cNvSpPr txBox="1"/>
          <p:nvPr/>
        </p:nvSpPr>
        <p:spPr>
          <a:xfrm>
            <a:off x="5553143" y="6232285"/>
            <a:ext cx="883027" cy="2308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900" b="1" dirty="0">
                <a:solidFill>
                  <a:schemeClr val="bg1"/>
                </a:solidFill>
                <a:latin typeface="Century Gothic"/>
              </a:rPr>
              <a:t>Architecture</a:t>
            </a:r>
          </a:p>
        </p:txBody>
      </p:sp>
      <p:sp>
        <p:nvSpPr>
          <p:cNvPr id="3" name="TextBox 72">
            <a:extLst>
              <a:ext uri="{FF2B5EF4-FFF2-40B4-BE49-F238E27FC236}">
                <a16:creationId xmlns:a16="http://schemas.microsoft.com/office/drawing/2014/main" id="{828D0ABC-2925-917A-1F93-6CAFB14E2CF5}"/>
              </a:ext>
            </a:extLst>
          </p:cNvPr>
          <p:cNvSpPr txBox="1"/>
          <p:nvPr/>
        </p:nvSpPr>
        <p:spPr>
          <a:xfrm>
            <a:off x="4605505" y="6223884"/>
            <a:ext cx="948930" cy="36722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900" b="1" dirty="0" err="1">
                <a:solidFill>
                  <a:schemeClr val="bg1"/>
                </a:solidFill>
                <a:latin typeface="Century Gothic"/>
              </a:rPr>
              <a:t>BackGround</a:t>
            </a:r>
            <a:endParaRPr lang="en-US" sz="900" b="1" dirty="0">
              <a:solidFill>
                <a:schemeClr val="bg1"/>
              </a:solidFill>
              <a:latin typeface="Century Gothic"/>
            </a:endParaRPr>
          </a:p>
          <a:p>
            <a:r>
              <a:rPr lang="en-US" sz="900" b="1" dirty="0">
                <a:solidFill>
                  <a:schemeClr val="bg1"/>
                </a:solidFill>
                <a:latin typeface="Century Gothic"/>
              </a:rPr>
              <a:t>POM</a:t>
            </a:r>
            <a:endParaRPr lang="en-US" sz="900" dirty="0">
              <a:solidFill>
                <a:schemeClr val="bg1"/>
              </a:solidFill>
            </a:endParaRPr>
          </a:p>
        </p:txBody>
      </p:sp>
      <p:sp>
        <p:nvSpPr>
          <p:cNvPr id="4" name="TextBox 72">
            <a:extLst>
              <a:ext uri="{FF2B5EF4-FFF2-40B4-BE49-F238E27FC236}">
                <a16:creationId xmlns:a16="http://schemas.microsoft.com/office/drawing/2014/main" id="{0609651C-AEFA-387F-9DC1-D413687908A9}"/>
              </a:ext>
            </a:extLst>
          </p:cNvPr>
          <p:cNvSpPr txBox="1"/>
          <p:nvPr/>
        </p:nvSpPr>
        <p:spPr>
          <a:xfrm>
            <a:off x="3672034" y="6192429"/>
            <a:ext cx="913593" cy="5078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9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BackGround</a:t>
            </a:r>
            <a:endParaRPr lang="en-US" sz="9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r>
              <a:rPr lang="en-US" sz="900" b="1" dirty="0">
                <a:solidFill>
                  <a:schemeClr val="bg1"/>
                </a:solidFill>
                <a:latin typeface="Century Gothic" panose="020B0502020202020204" pitchFamily="34" charset="0"/>
              </a:rPr>
              <a:t>Previous Researches</a:t>
            </a:r>
          </a:p>
        </p:txBody>
      </p:sp>
      <p:sp>
        <p:nvSpPr>
          <p:cNvPr id="5" name="TextBox 72">
            <a:extLst>
              <a:ext uri="{FF2B5EF4-FFF2-40B4-BE49-F238E27FC236}">
                <a16:creationId xmlns:a16="http://schemas.microsoft.com/office/drawing/2014/main" id="{87C4E499-D025-BA67-32D7-9A84C87CA413}"/>
              </a:ext>
            </a:extLst>
          </p:cNvPr>
          <p:cNvSpPr txBox="1"/>
          <p:nvPr/>
        </p:nvSpPr>
        <p:spPr>
          <a:xfrm>
            <a:off x="20346" y="6211669"/>
            <a:ext cx="888503" cy="6463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900" b="1" dirty="0">
                <a:solidFill>
                  <a:schemeClr val="bg1"/>
                </a:solidFill>
                <a:latin typeface="Century Gothic"/>
              </a:rPr>
              <a:t>Introduction</a:t>
            </a:r>
          </a:p>
          <a:p>
            <a:r>
              <a:rPr lang="en-US" sz="900" b="1" dirty="0">
                <a:solidFill>
                  <a:schemeClr val="bg1"/>
                </a:solidFill>
                <a:latin typeface="Century Gothic"/>
              </a:rPr>
              <a:t>Importance of smell analysis</a:t>
            </a:r>
            <a:endParaRPr lang="en-US" sz="900" dirty="0">
              <a:solidFill>
                <a:schemeClr val="bg1"/>
              </a:solidFill>
            </a:endParaRPr>
          </a:p>
        </p:txBody>
      </p:sp>
      <p:sp>
        <p:nvSpPr>
          <p:cNvPr id="6" name="TextBox 72">
            <a:extLst>
              <a:ext uri="{FF2B5EF4-FFF2-40B4-BE49-F238E27FC236}">
                <a16:creationId xmlns:a16="http://schemas.microsoft.com/office/drawing/2014/main" id="{329BB3B3-95FF-D405-68BF-BB397EBF6486}"/>
              </a:ext>
            </a:extLst>
          </p:cNvPr>
          <p:cNvSpPr txBox="1"/>
          <p:nvPr/>
        </p:nvSpPr>
        <p:spPr>
          <a:xfrm>
            <a:off x="1836064" y="6211669"/>
            <a:ext cx="950179" cy="36722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900" b="1" dirty="0">
                <a:solidFill>
                  <a:schemeClr val="bg1"/>
                </a:solidFill>
                <a:latin typeface="Century Gothic"/>
              </a:rPr>
              <a:t>Introduction</a:t>
            </a:r>
          </a:p>
          <a:p>
            <a:r>
              <a:rPr lang="en-US" sz="900" b="1" dirty="0">
                <a:solidFill>
                  <a:schemeClr val="bg1"/>
                </a:solidFill>
                <a:latin typeface="Century Gothic"/>
              </a:rPr>
              <a:t>Our Solution</a:t>
            </a:r>
            <a:endParaRPr lang="en-US" sz="900" dirty="0">
              <a:solidFill>
                <a:schemeClr val="bg1"/>
              </a:solidFill>
            </a:endParaRPr>
          </a:p>
        </p:txBody>
      </p:sp>
      <p:sp>
        <p:nvSpPr>
          <p:cNvPr id="7" name="TextBox 72">
            <a:extLst>
              <a:ext uri="{FF2B5EF4-FFF2-40B4-BE49-F238E27FC236}">
                <a16:creationId xmlns:a16="http://schemas.microsoft.com/office/drawing/2014/main" id="{286C3344-DB4F-8B4F-ED2B-4D9995B36EEB}"/>
              </a:ext>
            </a:extLst>
          </p:cNvPr>
          <p:cNvSpPr txBox="1"/>
          <p:nvPr/>
        </p:nvSpPr>
        <p:spPr>
          <a:xfrm>
            <a:off x="2794984" y="6208709"/>
            <a:ext cx="913593" cy="23868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9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BackGround</a:t>
            </a:r>
            <a:endParaRPr lang="en-US" sz="9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8" name="TextBox 72">
            <a:extLst>
              <a:ext uri="{FF2B5EF4-FFF2-40B4-BE49-F238E27FC236}">
                <a16:creationId xmlns:a16="http://schemas.microsoft.com/office/drawing/2014/main" id="{6D76B4FD-F5D8-FA9A-A2BA-082B899422B1}"/>
              </a:ext>
            </a:extLst>
          </p:cNvPr>
          <p:cNvSpPr txBox="1"/>
          <p:nvPr/>
        </p:nvSpPr>
        <p:spPr>
          <a:xfrm>
            <a:off x="913038" y="6192428"/>
            <a:ext cx="897397" cy="36722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900" b="1" dirty="0">
                <a:solidFill>
                  <a:schemeClr val="bg1"/>
                </a:solidFill>
                <a:latin typeface="Century Gothic"/>
              </a:rPr>
              <a:t>Introduction</a:t>
            </a:r>
          </a:p>
          <a:p>
            <a:r>
              <a:rPr lang="en-US" sz="900" b="1" dirty="0">
                <a:solidFill>
                  <a:schemeClr val="bg1"/>
                </a:solidFill>
                <a:latin typeface="Century Gothic"/>
              </a:rPr>
              <a:t>The problem</a:t>
            </a:r>
            <a:endParaRPr lang="en-US" sz="900" dirty="0">
              <a:solidFill>
                <a:schemeClr val="bg1"/>
              </a:solidFill>
            </a:endParaRPr>
          </a:p>
        </p:txBody>
      </p:sp>
      <p:sp>
        <p:nvSpPr>
          <p:cNvPr id="9" name="TextBox 72">
            <a:extLst>
              <a:ext uri="{FF2B5EF4-FFF2-40B4-BE49-F238E27FC236}">
                <a16:creationId xmlns:a16="http://schemas.microsoft.com/office/drawing/2014/main" id="{2DE045B9-3D97-052F-CDC9-7333A2C826A4}"/>
              </a:ext>
            </a:extLst>
          </p:cNvPr>
          <p:cNvSpPr txBox="1"/>
          <p:nvPr/>
        </p:nvSpPr>
        <p:spPr>
          <a:xfrm>
            <a:off x="9757535" y="6222558"/>
            <a:ext cx="973429" cy="5078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900" b="1" dirty="0">
                <a:solidFill>
                  <a:schemeClr val="bg1"/>
                </a:solidFill>
                <a:latin typeface="Century Gothic"/>
              </a:rPr>
              <a:t>Architecture and Technologies</a:t>
            </a:r>
            <a:endParaRPr lang="en-US" sz="900" dirty="0">
              <a:solidFill>
                <a:schemeClr val="bg1"/>
              </a:solidFill>
            </a:endParaRPr>
          </a:p>
        </p:txBody>
      </p:sp>
      <p:sp>
        <p:nvSpPr>
          <p:cNvPr id="11" name="TextBox 72">
            <a:extLst>
              <a:ext uri="{FF2B5EF4-FFF2-40B4-BE49-F238E27FC236}">
                <a16:creationId xmlns:a16="http://schemas.microsoft.com/office/drawing/2014/main" id="{BCC66480-7A41-F39B-6D52-70D9E43FFC14}"/>
              </a:ext>
            </a:extLst>
          </p:cNvPr>
          <p:cNvSpPr txBox="1"/>
          <p:nvPr/>
        </p:nvSpPr>
        <p:spPr>
          <a:xfrm>
            <a:off x="7254682" y="6205786"/>
            <a:ext cx="850480" cy="36722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900" b="1" dirty="0">
                <a:solidFill>
                  <a:schemeClr val="bg1"/>
                </a:solidFill>
                <a:latin typeface="Century Gothic"/>
              </a:rPr>
              <a:t>”</a:t>
            </a:r>
            <a:r>
              <a:rPr lang="en-US" sz="900" b="1" dirty="0" err="1">
                <a:solidFill>
                  <a:schemeClr val="bg1"/>
                </a:solidFill>
                <a:latin typeface="Century Gothic"/>
              </a:rPr>
              <a:t>Smelltify</a:t>
            </a:r>
            <a:r>
              <a:rPr lang="en-US" sz="900" b="1" dirty="0">
                <a:solidFill>
                  <a:schemeClr val="bg1"/>
                </a:solidFill>
                <a:latin typeface="Century Gothic"/>
              </a:rPr>
              <a:t>”-CSV File</a:t>
            </a:r>
            <a:endParaRPr lang="en-US" sz="900" dirty="0">
              <a:solidFill>
                <a:schemeClr val="bg1"/>
              </a:solidFill>
            </a:endParaRPr>
          </a:p>
        </p:txBody>
      </p:sp>
      <p:sp>
        <p:nvSpPr>
          <p:cNvPr id="12" name="TextBox 72">
            <a:extLst>
              <a:ext uri="{FF2B5EF4-FFF2-40B4-BE49-F238E27FC236}">
                <a16:creationId xmlns:a16="http://schemas.microsoft.com/office/drawing/2014/main" id="{8AFD4806-B16C-8404-07D4-E4ACBDEEAB3D}"/>
              </a:ext>
            </a:extLst>
          </p:cNvPr>
          <p:cNvSpPr txBox="1"/>
          <p:nvPr/>
        </p:nvSpPr>
        <p:spPr>
          <a:xfrm>
            <a:off x="6468810" y="6206611"/>
            <a:ext cx="757489" cy="2308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900" b="1" dirty="0">
                <a:solidFill>
                  <a:schemeClr val="bg1"/>
                </a:solidFill>
                <a:latin typeface="Century Gothic"/>
              </a:rPr>
              <a:t>Database</a:t>
            </a:r>
          </a:p>
        </p:txBody>
      </p:sp>
      <p:sp>
        <p:nvSpPr>
          <p:cNvPr id="13" name="TextBox 72">
            <a:extLst>
              <a:ext uri="{FF2B5EF4-FFF2-40B4-BE49-F238E27FC236}">
                <a16:creationId xmlns:a16="http://schemas.microsoft.com/office/drawing/2014/main" id="{8547307D-BB32-7543-A938-DBDA663B18B6}"/>
              </a:ext>
            </a:extLst>
          </p:cNvPr>
          <p:cNvSpPr txBox="1"/>
          <p:nvPr/>
        </p:nvSpPr>
        <p:spPr>
          <a:xfrm>
            <a:off x="8118065" y="6222108"/>
            <a:ext cx="850480" cy="22951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900" b="1" dirty="0">
                <a:solidFill>
                  <a:schemeClr val="bg1"/>
                </a:solidFill>
                <a:latin typeface="Century Gothic"/>
              </a:rPr>
              <a:t>“</a:t>
            </a:r>
            <a:r>
              <a:rPr lang="en-US" sz="900" b="1" dirty="0" err="1">
                <a:solidFill>
                  <a:schemeClr val="bg1"/>
                </a:solidFill>
                <a:latin typeface="Century Gothic"/>
              </a:rPr>
              <a:t>Smelltify</a:t>
            </a:r>
            <a:r>
              <a:rPr lang="en-US" sz="900" b="1" dirty="0">
                <a:solidFill>
                  <a:schemeClr val="bg1"/>
                </a:solidFill>
                <a:latin typeface="Century Gothic"/>
              </a:rPr>
              <a:t>”</a:t>
            </a:r>
            <a:endParaRPr lang="en-US" sz="900" dirty="0">
              <a:solidFill>
                <a:schemeClr val="bg1"/>
              </a:solidFill>
            </a:endParaRPr>
          </a:p>
        </p:txBody>
      </p:sp>
      <p:sp>
        <p:nvSpPr>
          <p:cNvPr id="14" name="TextBox 72">
            <a:extLst>
              <a:ext uri="{FF2B5EF4-FFF2-40B4-BE49-F238E27FC236}">
                <a16:creationId xmlns:a16="http://schemas.microsoft.com/office/drawing/2014/main" id="{F4EDB95B-856E-F199-43B6-1B67F96AF143}"/>
              </a:ext>
            </a:extLst>
          </p:cNvPr>
          <p:cNvSpPr txBox="1"/>
          <p:nvPr/>
        </p:nvSpPr>
        <p:spPr>
          <a:xfrm>
            <a:off x="9039258" y="6225951"/>
            <a:ext cx="647564" cy="2308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900" b="1" dirty="0">
                <a:solidFill>
                  <a:schemeClr val="bg1"/>
                </a:solidFill>
                <a:latin typeface="Century Gothic"/>
              </a:rPr>
              <a:t>Graphs</a:t>
            </a:r>
            <a:endParaRPr lang="en-US" sz="900" dirty="0">
              <a:solidFill>
                <a:schemeClr val="bg1"/>
              </a:solidFill>
            </a:endParaRPr>
          </a:p>
        </p:txBody>
      </p:sp>
      <p:pic>
        <p:nvPicPr>
          <p:cNvPr id="10" name="תמונה 9">
            <a:extLst>
              <a:ext uri="{FF2B5EF4-FFF2-40B4-BE49-F238E27FC236}">
                <a16:creationId xmlns:a16="http://schemas.microsoft.com/office/drawing/2014/main" id="{B5270D57-4437-D90D-A87D-253855ECD2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709" y="2073764"/>
            <a:ext cx="5634291" cy="2985417"/>
          </a:xfrm>
          <a:prstGeom prst="rect">
            <a:avLst/>
          </a:prstGeom>
        </p:spPr>
      </p:pic>
      <p:sp>
        <p:nvSpPr>
          <p:cNvPr id="15" name="תיבת טקסט 14">
            <a:extLst>
              <a:ext uri="{FF2B5EF4-FFF2-40B4-BE49-F238E27FC236}">
                <a16:creationId xmlns:a16="http://schemas.microsoft.com/office/drawing/2014/main" id="{B4B54471-FEDA-42F6-DF56-F68DC4E5141D}"/>
              </a:ext>
            </a:extLst>
          </p:cNvPr>
          <p:cNvSpPr txBox="1"/>
          <p:nvPr/>
        </p:nvSpPr>
        <p:spPr>
          <a:xfrm>
            <a:off x="820156" y="1438245"/>
            <a:ext cx="2073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Wrong password</a:t>
            </a:r>
            <a:endParaRPr lang="en-IL" dirty="0">
              <a:solidFill>
                <a:schemeClr val="bg1"/>
              </a:solidFill>
            </a:endParaRPr>
          </a:p>
        </p:txBody>
      </p:sp>
      <p:sp>
        <p:nvSpPr>
          <p:cNvPr id="17" name="תיבת טקסט 16">
            <a:extLst>
              <a:ext uri="{FF2B5EF4-FFF2-40B4-BE49-F238E27FC236}">
                <a16:creationId xmlns:a16="http://schemas.microsoft.com/office/drawing/2014/main" id="{A7243309-623D-9DA3-8CBA-FEE1444B7C87}"/>
              </a:ext>
            </a:extLst>
          </p:cNvPr>
          <p:cNvSpPr txBox="1"/>
          <p:nvPr/>
        </p:nvSpPr>
        <p:spPr>
          <a:xfrm>
            <a:off x="6621651" y="1438245"/>
            <a:ext cx="27413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Register existing user </a:t>
            </a:r>
            <a:endParaRPr lang="en-IL" dirty="0">
              <a:solidFill>
                <a:schemeClr val="bg1"/>
              </a:solidFill>
            </a:endParaRPr>
          </a:p>
        </p:txBody>
      </p:sp>
      <p:pic>
        <p:nvPicPr>
          <p:cNvPr id="18" name="תמונה 17">
            <a:extLst>
              <a:ext uri="{FF2B5EF4-FFF2-40B4-BE49-F238E27FC236}">
                <a16:creationId xmlns:a16="http://schemas.microsoft.com/office/drawing/2014/main" id="{1E5EFC6E-420C-6CE8-0C61-61788858AD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6170" y="2073929"/>
            <a:ext cx="5634291" cy="2968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705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9" grpId="0"/>
      <p:bldP spid="15" grpId="0"/>
      <p:bldP spid="1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תיבת טקסט 19">
            <a:extLst>
              <a:ext uri="{FF2B5EF4-FFF2-40B4-BE49-F238E27FC236}">
                <a16:creationId xmlns:a16="http://schemas.microsoft.com/office/drawing/2014/main" id="{64700C6E-199A-EEBC-42FD-AABE3F40B6F4}"/>
              </a:ext>
            </a:extLst>
          </p:cNvPr>
          <p:cNvSpPr txBox="1"/>
          <p:nvPr/>
        </p:nvSpPr>
        <p:spPr>
          <a:xfrm>
            <a:off x="1684502" y="-62480"/>
            <a:ext cx="610154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kern="100" dirty="0">
                <a:solidFill>
                  <a:schemeClr val="bg1"/>
                </a:solidFill>
                <a:effectLst>
                  <a:glow rad="127000">
                    <a:schemeClr val="tx2">
                      <a:lumMod val="60000"/>
                      <a:lumOff val="40000"/>
                    </a:schemeClr>
                  </a:glow>
                </a:effectLst>
                <a:latin typeface="+mj-lt"/>
                <a:cs typeface="Arial" panose="020B0604020202020204" pitchFamily="34" charset="0"/>
              </a:rPr>
              <a:t>Our App-”</a:t>
            </a:r>
            <a:r>
              <a:rPr lang="en-US" sz="4000" kern="100" dirty="0" err="1">
                <a:solidFill>
                  <a:schemeClr val="bg1"/>
                </a:solidFill>
                <a:effectLst>
                  <a:glow rad="127000">
                    <a:schemeClr val="tx2">
                      <a:lumMod val="60000"/>
                      <a:lumOff val="40000"/>
                    </a:schemeClr>
                  </a:glow>
                </a:effectLst>
                <a:latin typeface="+mj-lt"/>
                <a:cs typeface="Arial" panose="020B0604020202020204" pitchFamily="34" charset="0"/>
              </a:rPr>
              <a:t>smelltify</a:t>
            </a:r>
            <a:r>
              <a:rPr lang="en-US" sz="4000" kern="100" dirty="0">
                <a:solidFill>
                  <a:schemeClr val="bg1"/>
                </a:solidFill>
                <a:effectLst>
                  <a:glow rad="127000">
                    <a:schemeClr val="tx2">
                      <a:lumMod val="60000"/>
                      <a:lumOff val="40000"/>
                    </a:schemeClr>
                  </a:glow>
                </a:effectLst>
                <a:latin typeface="+mj-lt"/>
                <a:cs typeface="Arial" panose="020B0604020202020204" pitchFamily="34" charset="0"/>
              </a:rPr>
              <a:t>”</a:t>
            </a:r>
            <a:endParaRPr lang="he-IL" sz="4000" dirty="0">
              <a:effectLst>
                <a:glow rad="127000">
                  <a:schemeClr val="tx2">
                    <a:lumMod val="60000"/>
                    <a:lumOff val="40000"/>
                  </a:schemeClr>
                </a:glow>
              </a:effectLst>
            </a:endParaRPr>
          </a:p>
        </p:txBody>
      </p:sp>
      <p:sp>
        <p:nvSpPr>
          <p:cNvPr id="29" name="תיבת טקסט 28">
            <a:extLst>
              <a:ext uri="{FF2B5EF4-FFF2-40B4-BE49-F238E27FC236}">
                <a16:creationId xmlns:a16="http://schemas.microsoft.com/office/drawing/2014/main" id="{8A1B3EE9-3E60-3C4C-E990-52C559C9FB1D}"/>
              </a:ext>
            </a:extLst>
          </p:cNvPr>
          <p:cNvSpPr txBox="1"/>
          <p:nvPr/>
        </p:nvSpPr>
        <p:spPr>
          <a:xfrm>
            <a:off x="1921875" y="455718"/>
            <a:ext cx="7874276" cy="646331"/>
          </a:xfrm>
          <a:prstGeom prst="rect">
            <a:avLst/>
          </a:prstGeom>
          <a:noFill/>
          <a:effectLst>
            <a:glow rad="152400">
              <a:schemeClr val="bg1">
                <a:lumMod val="50000"/>
                <a:lumOff val="50000"/>
              </a:schemeClr>
            </a:glow>
          </a:effectLst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Verification</a:t>
            </a:r>
            <a:endParaRPr lang="he-IL" sz="3600" dirty="0">
              <a:solidFill>
                <a:schemeClr val="bg1"/>
              </a:solidFill>
            </a:endParaRPr>
          </a:p>
        </p:txBody>
      </p:sp>
      <p:sp>
        <p:nvSpPr>
          <p:cNvPr id="60" name="מציין מיקום של מספר שקופית 1">
            <a:extLst>
              <a:ext uri="{FF2B5EF4-FFF2-40B4-BE49-F238E27FC236}">
                <a16:creationId xmlns:a16="http://schemas.microsoft.com/office/drawing/2014/main" id="{9C0AAD92-2C05-0227-44BA-BACA5AAB61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65909" y="6511749"/>
            <a:ext cx="771089" cy="365125"/>
          </a:xfrm>
        </p:spPr>
        <p:txBody>
          <a:bodyPr/>
          <a:lstStyle/>
          <a:p>
            <a:pPr rtl="1"/>
            <a:r>
              <a:rPr lang="en-US" sz="1800" dirty="0">
                <a:solidFill>
                  <a:schemeClr val="bg1"/>
                </a:solidFill>
              </a:rPr>
              <a:t>16</a:t>
            </a:r>
          </a:p>
        </p:txBody>
      </p:sp>
      <p:sp>
        <p:nvSpPr>
          <p:cNvPr id="25" name="TextBox 72">
            <a:extLst>
              <a:ext uri="{FF2B5EF4-FFF2-40B4-BE49-F238E27FC236}">
                <a16:creationId xmlns:a16="http://schemas.microsoft.com/office/drawing/2014/main" id="{A74E3682-344C-20B6-12C5-40061683CA6F}"/>
              </a:ext>
            </a:extLst>
          </p:cNvPr>
          <p:cNvSpPr txBox="1"/>
          <p:nvPr/>
        </p:nvSpPr>
        <p:spPr>
          <a:xfrm>
            <a:off x="10811752" y="6225950"/>
            <a:ext cx="741343" cy="33855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800" b="1" dirty="0">
                <a:solidFill>
                  <a:schemeClr val="bg1"/>
                </a:solidFill>
                <a:latin typeface="Century Gothic"/>
              </a:rPr>
              <a:t>Our App- Verification </a:t>
            </a:r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32" name="Rectangle: Rounded Corners 53">
            <a:extLst>
              <a:ext uri="{FF2B5EF4-FFF2-40B4-BE49-F238E27FC236}">
                <a16:creationId xmlns:a16="http://schemas.microsoft.com/office/drawing/2014/main" id="{5EFA236E-944F-6EDD-4BE7-6827CF8089A4}"/>
              </a:ext>
            </a:extLst>
          </p:cNvPr>
          <p:cNvSpPr/>
          <p:nvPr/>
        </p:nvSpPr>
        <p:spPr>
          <a:xfrm>
            <a:off x="174305" y="5852020"/>
            <a:ext cx="11898427" cy="280286"/>
          </a:xfrm>
          <a:prstGeom prst="roundRect">
            <a:avLst>
              <a:gd name="adj" fmla="val 50000"/>
            </a:avLst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33" name="Oval 77">
            <a:extLst>
              <a:ext uri="{FF2B5EF4-FFF2-40B4-BE49-F238E27FC236}">
                <a16:creationId xmlns:a16="http://schemas.microsoft.com/office/drawing/2014/main" id="{2E47F2DF-74E0-9906-F3F7-CC62299C64DF}"/>
              </a:ext>
            </a:extLst>
          </p:cNvPr>
          <p:cNvSpPr/>
          <p:nvPr/>
        </p:nvSpPr>
        <p:spPr>
          <a:xfrm>
            <a:off x="1980383" y="5606252"/>
            <a:ext cx="554632" cy="554632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600" dirty="0"/>
              <a:t>3</a:t>
            </a:r>
          </a:p>
        </p:txBody>
      </p:sp>
      <p:sp>
        <p:nvSpPr>
          <p:cNvPr id="35" name="Oval 77">
            <a:extLst>
              <a:ext uri="{FF2B5EF4-FFF2-40B4-BE49-F238E27FC236}">
                <a16:creationId xmlns:a16="http://schemas.microsoft.com/office/drawing/2014/main" id="{6E73F247-887B-78A9-9362-6CF291203319}"/>
              </a:ext>
            </a:extLst>
          </p:cNvPr>
          <p:cNvSpPr/>
          <p:nvPr/>
        </p:nvSpPr>
        <p:spPr>
          <a:xfrm>
            <a:off x="2893295" y="5606252"/>
            <a:ext cx="554632" cy="554632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600" dirty="0"/>
              <a:t>4</a:t>
            </a:r>
          </a:p>
        </p:txBody>
      </p:sp>
      <p:sp>
        <p:nvSpPr>
          <p:cNvPr id="38" name="Oval 77">
            <a:extLst>
              <a:ext uri="{FF2B5EF4-FFF2-40B4-BE49-F238E27FC236}">
                <a16:creationId xmlns:a16="http://schemas.microsoft.com/office/drawing/2014/main" id="{DCD6FF45-6240-E683-1415-F5DB44FDFE4C}"/>
              </a:ext>
            </a:extLst>
          </p:cNvPr>
          <p:cNvSpPr/>
          <p:nvPr/>
        </p:nvSpPr>
        <p:spPr>
          <a:xfrm>
            <a:off x="1030793" y="5606358"/>
            <a:ext cx="554632" cy="554632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600" dirty="0"/>
              <a:t>2</a:t>
            </a:r>
          </a:p>
        </p:txBody>
      </p:sp>
      <p:sp>
        <p:nvSpPr>
          <p:cNvPr id="40" name="Oval 77">
            <a:extLst>
              <a:ext uri="{FF2B5EF4-FFF2-40B4-BE49-F238E27FC236}">
                <a16:creationId xmlns:a16="http://schemas.microsoft.com/office/drawing/2014/main" id="{D06424AD-E6A8-A7EB-C7B4-BFD9B3282D56}"/>
              </a:ext>
            </a:extLst>
          </p:cNvPr>
          <p:cNvSpPr/>
          <p:nvPr/>
        </p:nvSpPr>
        <p:spPr>
          <a:xfrm>
            <a:off x="3825103" y="5606252"/>
            <a:ext cx="554632" cy="554632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600" dirty="0"/>
              <a:t>5</a:t>
            </a:r>
          </a:p>
        </p:txBody>
      </p:sp>
      <p:sp>
        <p:nvSpPr>
          <p:cNvPr id="41" name="Oval 77">
            <a:extLst>
              <a:ext uri="{FF2B5EF4-FFF2-40B4-BE49-F238E27FC236}">
                <a16:creationId xmlns:a16="http://schemas.microsoft.com/office/drawing/2014/main" id="{D59A80A7-9555-491D-98C9-D650074F5668}"/>
              </a:ext>
            </a:extLst>
          </p:cNvPr>
          <p:cNvSpPr/>
          <p:nvPr/>
        </p:nvSpPr>
        <p:spPr>
          <a:xfrm>
            <a:off x="4721226" y="5629547"/>
            <a:ext cx="554632" cy="554632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600" dirty="0"/>
              <a:t>6</a:t>
            </a:r>
          </a:p>
        </p:txBody>
      </p:sp>
      <p:sp>
        <p:nvSpPr>
          <p:cNvPr id="42" name="Oval 77">
            <a:extLst>
              <a:ext uri="{FF2B5EF4-FFF2-40B4-BE49-F238E27FC236}">
                <a16:creationId xmlns:a16="http://schemas.microsoft.com/office/drawing/2014/main" id="{23694898-96CB-DA82-D4CE-7DC07DC7B093}"/>
              </a:ext>
            </a:extLst>
          </p:cNvPr>
          <p:cNvSpPr/>
          <p:nvPr/>
        </p:nvSpPr>
        <p:spPr>
          <a:xfrm>
            <a:off x="5584443" y="5637796"/>
            <a:ext cx="554632" cy="554632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600" dirty="0"/>
              <a:t>7</a:t>
            </a:r>
          </a:p>
        </p:txBody>
      </p:sp>
      <p:sp>
        <p:nvSpPr>
          <p:cNvPr id="43" name="Oval 77">
            <a:extLst>
              <a:ext uri="{FF2B5EF4-FFF2-40B4-BE49-F238E27FC236}">
                <a16:creationId xmlns:a16="http://schemas.microsoft.com/office/drawing/2014/main" id="{6332B902-8DFA-3542-5134-F3887CF0A9EC}"/>
              </a:ext>
            </a:extLst>
          </p:cNvPr>
          <p:cNvSpPr/>
          <p:nvPr/>
        </p:nvSpPr>
        <p:spPr>
          <a:xfrm>
            <a:off x="6476655" y="5622739"/>
            <a:ext cx="554632" cy="554632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600" dirty="0"/>
              <a:t>8</a:t>
            </a:r>
          </a:p>
        </p:txBody>
      </p:sp>
      <p:sp>
        <p:nvSpPr>
          <p:cNvPr id="45" name="Oval 77">
            <a:extLst>
              <a:ext uri="{FF2B5EF4-FFF2-40B4-BE49-F238E27FC236}">
                <a16:creationId xmlns:a16="http://schemas.microsoft.com/office/drawing/2014/main" id="{1D5F10F5-4D97-E786-BF85-CC4ADC361F0A}"/>
              </a:ext>
            </a:extLst>
          </p:cNvPr>
          <p:cNvSpPr/>
          <p:nvPr/>
        </p:nvSpPr>
        <p:spPr>
          <a:xfrm>
            <a:off x="7352394" y="5622739"/>
            <a:ext cx="554632" cy="554632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/>
              <a:t>9</a:t>
            </a:r>
          </a:p>
        </p:txBody>
      </p:sp>
      <p:sp>
        <p:nvSpPr>
          <p:cNvPr id="47" name="Oval 77">
            <a:extLst>
              <a:ext uri="{FF2B5EF4-FFF2-40B4-BE49-F238E27FC236}">
                <a16:creationId xmlns:a16="http://schemas.microsoft.com/office/drawing/2014/main" id="{24B6A902-CCAD-B971-E9C5-5486EA6F1B7D}"/>
              </a:ext>
            </a:extLst>
          </p:cNvPr>
          <p:cNvSpPr/>
          <p:nvPr/>
        </p:nvSpPr>
        <p:spPr>
          <a:xfrm>
            <a:off x="8137758" y="5625053"/>
            <a:ext cx="554632" cy="554632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/>
              <a:t>10</a:t>
            </a:r>
          </a:p>
        </p:txBody>
      </p:sp>
      <p:sp>
        <p:nvSpPr>
          <p:cNvPr id="49" name="Oval 77">
            <a:extLst>
              <a:ext uri="{FF2B5EF4-FFF2-40B4-BE49-F238E27FC236}">
                <a16:creationId xmlns:a16="http://schemas.microsoft.com/office/drawing/2014/main" id="{3FED2B08-6CD9-D445-5685-34ABDF4D69F5}"/>
              </a:ext>
            </a:extLst>
          </p:cNvPr>
          <p:cNvSpPr/>
          <p:nvPr/>
        </p:nvSpPr>
        <p:spPr>
          <a:xfrm>
            <a:off x="9038377" y="5626437"/>
            <a:ext cx="554632" cy="554632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/>
              <a:t>11</a:t>
            </a:r>
          </a:p>
        </p:txBody>
      </p:sp>
      <p:sp>
        <p:nvSpPr>
          <p:cNvPr id="50" name="Oval 77">
            <a:extLst>
              <a:ext uri="{FF2B5EF4-FFF2-40B4-BE49-F238E27FC236}">
                <a16:creationId xmlns:a16="http://schemas.microsoft.com/office/drawing/2014/main" id="{3AC57CEE-CBF4-387D-9682-F65830AB77A3}"/>
              </a:ext>
            </a:extLst>
          </p:cNvPr>
          <p:cNvSpPr/>
          <p:nvPr/>
        </p:nvSpPr>
        <p:spPr>
          <a:xfrm>
            <a:off x="9930589" y="5618363"/>
            <a:ext cx="554632" cy="554632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/>
              <a:t>12</a:t>
            </a:r>
          </a:p>
        </p:txBody>
      </p:sp>
      <p:sp>
        <p:nvSpPr>
          <p:cNvPr id="54" name="Oval 77">
            <a:extLst>
              <a:ext uri="{FF2B5EF4-FFF2-40B4-BE49-F238E27FC236}">
                <a16:creationId xmlns:a16="http://schemas.microsoft.com/office/drawing/2014/main" id="{590ECAA1-2A63-F0BA-A435-8EA464FD5A18}"/>
              </a:ext>
            </a:extLst>
          </p:cNvPr>
          <p:cNvSpPr/>
          <p:nvPr/>
        </p:nvSpPr>
        <p:spPr>
          <a:xfrm>
            <a:off x="156096" y="5596022"/>
            <a:ext cx="554632" cy="554632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600" dirty="0"/>
              <a:t>1</a:t>
            </a:r>
          </a:p>
        </p:txBody>
      </p:sp>
      <p:sp>
        <p:nvSpPr>
          <p:cNvPr id="57" name="Oval 77">
            <a:extLst>
              <a:ext uri="{FF2B5EF4-FFF2-40B4-BE49-F238E27FC236}">
                <a16:creationId xmlns:a16="http://schemas.microsoft.com/office/drawing/2014/main" id="{5D9196CF-3D7A-244A-5589-2191FBC0FB2D}"/>
              </a:ext>
            </a:extLst>
          </p:cNvPr>
          <p:cNvSpPr/>
          <p:nvPr/>
        </p:nvSpPr>
        <p:spPr>
          <a:xfrm>
            <a:off x="10833902" y="5635932"/>
            <a:ext cx="554632" cy="554632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/>
              <a:t>13</a:t>
            </a:r>
          </a:p>
        </p:txBody>
      </p:sp>
      <p:sp>
        <p:nvSpPr>
          <p:cNvPr id="2" name="TextBox 72">
            <a:extLst>
              <a:ext uri="{FF2B5EF4-FFF2-40B4-BE49-F238E27FC236}">
                <a16:creationId xmlns:a16="http://schemas.microsoft.com/office/drawing/2014/main" id="{FFD1001D-FF51-0403-C0FB-5FA5BB8B833E}"/>
              </a:ext>
            </a:extLst>
          </p:cNvPr>
          <p:cNvSpPr txBox="1"/>
          <p:nvPr/>
        </p:nvSpPr>
        <p:spPr>
          <a:xfrm>
            <a:off x="5553143" y="6232285"/>
            <a:ext cx="883027" cy="2308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900" b="1" dirty="0">
                <a:solidFill>
                  <a:schemeClr val="bg1"/>
                </a:solidFill>
                <a:latin typeface="Century Gothic"/>
              </a:rPr>
              <a:t>Architecture</a:t>
            </a:r>
          </a:p>
        </p:txBody>
      </p:sp>
      <p:sp>
        <p:nvSpPr>
          <p:cNvPr id="3" name="TextBox 72">
            <a:extLst>
              <a:ext uri="{FF2B5EF4-FFF2-40B4-BE49-F238E27FC236}">
                <a16:creationId xmlns:a16="http://schemas.microsoft.com/office/drawing/2014/main" id="{828D0ABC-2925-917A-1F93-6CAFB14E2CF5}"/>
              </a:ext>
            </a:extLst>
          </p:cNvPr>
          <p:cNvSpPr txBox="1"/>
          <p:nvPr/>
        </p:nvSpPr>
        <p:spPr>
          <a:xfrm>
            <a:off x="4605505" y="6223884"/>
            <a:ext cx="948930" cy="36722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900" b="1" dirty="0" err="1">
                <a:solidFill>
                  <a:schemeClr val="bg1"/>
                </a:solidFill>
                <a:latin typeface="Century Gothic"/>
              </a:rPr>
              <a:t>BackGround</a:t>
            </a:r>
            <a:endParaRPr lang="en-US" sz="900" b="1" dirty="0">
              <a:solidFill>
                <a:schemeClr val="bg1"/>
              </a:solidFill>
              <a:latin typeface="Century Gothic"/>
            </a:endParaRPr>
          </a:p>
          <a:p>
            <a:r>
              <a:rPr lang="en-US" sz="900" b="1" dirty="0">
                <a:solidFill>
                  <a:schemeClr val="bg1"/>
                </a:solidFill>
                <a:latin typeface="Century Gothic"/>
              </a:rPr>
              <a:t>POM</a:t>
            </a:r>
            <a:endParaRPr lang="en-US" sz="900" dirty="0">
              <a:solidFill>
                <a:schemeClr val="bg1"/>
              </a:solidFill>
            </a:endParaRPr>
          </a:p>
        </p:txBody>
      </p:sp>
      <p:sp>
        <p:nvSpPr>
          <p:cNvPr id="4" name="TextBox 72">
            <a:extLst>
              <a:ext uri="{FF2B5EF4-FFF2-40B4-BE49-F238E27FC236}">
                <a16:creationId xmlns:a16="http://schemas.microsoft.com/office/drawing/2014/main" id="{0609651C-AEFA-387F-9DC1-D413687908A9}"/>
              </a:ext>
            </a:extLst>
          </p:cNvPr>
          <p:cNvSpPr txBox="1"/>
          <p:nvPr/>
        </p:nvSpPr>
        <p:spPr>
          <a:xfrm>
            <a:off x="3672034" y="6192429"/>
            <a:ext cx="913593" cy="5078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9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BackGround</a:t>
            </a:r>
            <a:endParaRPr lang="en-US" sz="9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r>
              <a:rPr lang="en-US" sz="900" b="1" dirty="0">
                <a:solidFill>
                  <a:schemeClr val="bg1"/>
                </a:solidFill>
                <a:latin typeface="Century Gothic" panose="020B0502020202020204" pitchFamily="34" charset="0"/>
              </a:rPr>
              <a:t>Previous Researches</a:t>
            </a:r>
          </a:p>
        </p:txBody>
      </p:sp>
      <p:sp>
        <p:nvSpPr>
          <p:cNvPr id="5" name="TextBox 72">
            <a:extLst>
              <a:ext uri="{FF2B5EF4-FFF2-40B4-BE49-F238E27FC236}">
                <a16:creationId xmlns:a16="http://schemas.microsoft.com/office/drawing/2014/main" id="{87C4E499-D025-BA67-32D7-9A84C87CA413}"/>
              </a:ext>
            </a:extLst>
          </p:cNvPr>
          <p:cNvSpPr txBox="1"/>
          <p:nvPr/>
        </p:nvSpPr>
        <p:spPr>
          <a:xfrm>
            <a:off x="20346" y="6211669"/>
            <a:ext cx="888503" cy="6463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900" b="1" dirty="0">
                <a:solidFill>
                  <a:schemeClr val="bg1"/>
                </a:solidFill>
                <a:latin typeface="Century Gothic"/>
              </a:rPr>
              <a:t>Introduction</a:t>
            </a:r>
          </a:p>
          <a:p>
            <a:r>
              <a:rPr lang="en-US" sz="900" b="1" dirty="0">
                <a:solidFill>
                  <a:schemeClr val="bg1"/>
                </a:solidFill>
                <a:latin typeface="Century Gothic"/>
              </a:rPr>
              <a:t>Importance of smell analysis</a:t>
            </a:r>
            <a:endParaRPr lang="en-US" sz="900" dirty="0">
              <a:solidFill>
                <a:schemeClr val="bg1"/>
              </a:solidFill>
            </a:endParaRPr>
          </a:p>
        </p:txBody>
      </p:sp>
      <p:sp>
        <p:nvSpPr>
          <p:cNvPr id="6" name="TextBox 72">
            <a:extLst>
              <a:ext uri="{FF2B5EF4-FFF2-40B4-BE49-F238E27FC236}">
                <a16:creationId xmlns:a16="http://schemas.microsoft.com/office/drawing/2014/main" id="{329BB3B3-95FF-D405-68BF-BB397EBF6486}"/>
              </a:ext>
            </a:extLst>
          </p:cNvPr>
          <p:cNvSpPr txBox="1"/>
          <p:nvPr/>
        </p:nvSpPr>
        <p:spPr>
          <a:xfrm>
            <a:off x="1836064" y="6211669"/>
            <a:ext cx="950179" cy="36722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900" b="1" dirty="0">
                <a:solidFill>
                  <a:schemeClr val="bg1"/>
                </a:solidFill>
                <a:latin typeface="Century Gothic"/>
              </a:rPr>
              <a:t>Introduction</a:t>
            </a:r>
          </a:p>
          <a:p>
            <a:r>
              <a:rPr lang="en-US" sz="900" b="1" dirty="0">
                <a:solidFill>
                  <a:schemeClr val="bg1"/>
                </a:solidFill>
                <a:latin typeface="Century Gothic"/>
              </a:rPr>
              <a:t>Our Solution</a:t>
            </a:r>
            <a:endParaRPr lang="en-US" sz="900" dirty="0">
              <a:solidFill>
                <a:schemeClr val="bg1"/>
              </a:solidFill>
            </a:endParaRPr>
          </a:p>
        </p:txBody>
      </p:sp>
      <p:sp>
        <p:nvSpPr>
          <p:cNvPr id="7" name="TextBox 72">
            <a:extLst>
              <a:ext uri="{FF2B5EF4-FFF2-40B4-BE49-F238E27FC236}">
                <a16:creationId xmlns:a16="http://schemas.microsoft.com/office/drawing/2014/main" id="{286C3344-DB4F-8B4F-ED2B-4D9995B36EEB}"/>
              </a:ext>
            </a:extLst>
          </p:cNvPr>
          <p:cNvSpPr txBox="1"/>
          <p:nvPr/>
        </p:nvSpPr>
        <p:spPr>
          <a:xfrm>
            <a:off x="2794984" y="6208709"/>
            <a:ext cx="913593" cy="23868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9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BackGround</a:t>
            </a:r>
            <a:endParaRPr lang="en-US" sz="9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8" name="TextBox 72">
            <a:extLst>
              <a:ext uri="{FF2B5EF4-FFF2-40B4-BE49-F238E27FC236}">
                <a16:creationId xmlns:a16="http://schemas.microsoft.com/office/drawing/2014/main" id="{6D76B4FD-F5D8-FA9A-A2BA-082B899422B1}"/>
              </a:ext>
            </a:extLst>
          </p:cNvPr>
          <p:cNvSpPr txBox="1"/>
          <p:nvPr/>
        </p:nvSpPr>
        <p:spPr>
          <a:xfrm>
            <a:off x="913038" y="6192428"/>
            <a:ext cx="897397" cy="36722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900" b="1" dirty="0">
                <a:solidFill>
                  <a:schemeClr val="bg1"/>
                </a:solidFill>
                <a:latin typeface="Century Gothic"/>
              </a:rPr>
              <a:t>Introduction</a:t>
            </a:r>
          </a:p>
          <a:p>
            <a:r>
              <a:rPr lang="en-US" sz="900" b="1" dirty="0">
                <a:solidFill>
                  <a:schemeClr val="bg1"/>
                </a:solidFill>
                <a:latin typeface="Century Gothic"/>
              </a:rPr>
              <a:t>The problem</a:t>
            </a:r>
            <a:endParaRPr lang="en-US" sz="900" dirty="0">
              <a:solidFill>
                <a:schemeClr val="bg1"/>
              </a:solidFill>
            </a:endParaRPr>
          </a:p>
        </p:txBody>
      </p:sp>
      <p:sp>
        <p:nvSpPr>
          <p:cNvPr id="9" name="TextBox 72">
            <a:extLst>
              <a:ext uri="{FF2B5EF4-FFF2-40B4-BE49-F238E27FC236}">
                <a16:creationId xmlns:a16="http://schemas.microsoft.com/office/drawing/2014/main" id="{2DE045B9-3D97-052F-CDC9-7333A2C826A4}"/>
              </a:ext>
            </a:extLst>
          </p:cNvPr>
          <p:cNvSpPr txBox="1"/>
          <p:nvPr/>
        </p:nvSpPr>
        <p:spPr>
          <a:xfrm>
            <a:off x="9757535" y="6222558"/>
            <a:ext cx="973429" cy="5078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900" b="1" dirty="0">
                <a:solidFill>
                  <a:schemeClr val="bg1"/>
                </a:solidFill>
                <a:latin typeface="Century Gothic"/>
              </a:rPr>
              <a:t>Architecture and Technologies</a:t>
            </a:r>
            <a:endParaRPr lang="en-US" sz="900" dirty="0">
              <a:solidFill>
                <a:schemeClr val="bg1"/>
              </a:solidFill>
            </a:endParaRPr>
          </a:p>
        </p:txBody>
      </p:sp>
      <p:sp>
        <p:nvSpPr>
          <p:cNvPr id="11" name="TextBox 72">
            <a:extLst>
              <a:ext uri="{FF2B5EF4-FFF2-40B4-BE49-F238E27FC236}">
                <a16:creationId xmlns:a16="http://schemas.microsoft.com/office/drawing/2014/main" id="{BCC66480-7A41-F39B-6D52-70D9E43FFC14}"/>
              </a:ext>
            </a:extLst>
          </p:cNvPr>
          <p:cNvSpPr txBox="1"/>
          <p:nvPr/>
        </p:nvSpPr>
        <p:spPr>
          <a:xfrm>
            <a:off x="7254682" y="6205786"/>
            <a:ext cx="850480" cy="36722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900" b="1" dirty="0">
                <a:solidFill>
                  <a:schemeClr val="bg1"/>
                </a:solidFill>
                <a:latin typeface="Century Gothic"/>
              </a:rPr>
              <a:t>”</a:t>
            </a:r>
            <a:r>
              <a:rPr lang="en-US" sz="900" b="1" dirty="0" err="1">
                <a:solidFill>
                  <a:schemeClr val="bg1"/>
                </a:solidFill>
                <a:latin typeface="Century Gothic"/>
              </a:rPr>
              <a:t>Smelltify</a:t>
            </a:r>
            <a:r>
              <a:rPr lang="en-US" sz="900" b="1" dirty="0">
                <a:solidFill>
                  <a:schemeClr val="bg1"/>
                </a:solidFill>
                <a:latin typeface="Century Gothic"/>
              </a:rPr>
              <a:t>”-CSV File</a:t>
            </a:r>
            <a:endParaRPr lang="en-US" sz="900" dirty="0">
              <a:solidFill>
                <a:schemeClr val="bg1"/>
              </a:solidFill>
            </a:endParaRPr>
          </a:p>
        </p:txBody>
      </p:sp>
      <p:sp>
        <p:nvSpPr>
          <p:cNvPr id="12" name="TextBox 72">
            <a:extLst>
              <a:ext uri="{FF2B5EF4-FFF2-40B4-BE49-F238E27FC236}">
                <a16:creationId xmlns:a16="http://schemas.microsoft.com/office/drawing/2014/main" id="{8AFD4806-B16C-8404-07D4-E4ACBDEEAB3D}"/>
              </a:ext>
            </a:extLst>
          </p:cNvPr>
          <p:cNvSpPr txBox="1"/>
          <p:nvPr/>
        </p:nvSpPr>
        <p:spPr>
          <a:xfrm>
            <a:off x="6468810" y="6206611"/>
            <a:ext cx="757489" cy="2308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900" b="1" dirty="0">
                <a:solidFill>
                  <a:schemeClr val="bg1"/>
                </a:solidFill>
                <a:latin typeface="Century Gothic"/>
              </a:rPr>
              <a:t>Database</a:t>
            </a:r>
          </a:p>
        </p:txBody>
      </p:sp>
      <p:sp>
        <p:nvSpPr>
          <p:cNvPr id="13" name="TextBox 72">
            <a:extLst>
              <a:ext uri="{FF2B5EF4-FFF2-40B4-BE49-F238E27FC236}">
                <a16:creationId xmlns:a16="http://schemas.microsoft.com/office/drawing/2014/main" id="{8547307D-BB32-7543-A938-DBDA663B18B6}"/>
              </a:ext>
            </a:extLst>
          </p:cNvPr>
          <p:cNvSpPr txBox="1"/>
          <p:nvPr/>
        </p:nvSpPr>
        <p:spPr>
          <a:xfrm>
            <a:off x="8118065" y="6222108"/>
            <a:ext cx="850480" cy="22951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900" b="1" dirty="0">
                <a:solidFill>
                  <a:schemeClr val="bg1"/>
                </a:solidFill>
                <a:latin typeface="Century Gothic"/>
              </a:rPr>
              <a:t>“</a:t>
            </a:r>
            <a:r>
              <a:rPr lang="en-US" sz="900" b="1" dirty="0" err="1">
                <a:solidFill>
                  <a:schemeClr val="bg1"/>
                </a:solidFill>
                <a:latin typeface="Century Gothic"/>
              </a:rPr>
              <a:t>Smelltify</a:t>
            </a:r>
            <a:r>
              <a:rPr lang="en-US" sz="900" b="1" dirty="0">
                <a:solidFill>
                  <a:schemeClr val="bg1"/>
                </a:solidFill>
                <a:latin typeface="Century Gothic"/>
              </a:rPr>
              <a:t>”</a:t>
            </a:r>
            <a:endParaRPr lang="en-US" sz="900" dirty="0">
              <a:solidFill>
                <a:schemeClr val="bg1"/>
              </a:solidFill>
            </a:endParaRPr>
          </a:p>
        </p:txBody>
      </p:sp>
      <p:sp>
        <p:nvSpPr>
          <p:cNvPr id="14" name="TextBox 72">
            <a:extLst>
              <a:ext uri="{FF2B5EF4-FFF2-40B4-BE49-F238E27FC236}">
                <a16:creationId xmlns:a16="http://schemas.microsoft.com/office/drawing/2014/main" id="{F4EDB95B-856E-F199-43B6-1B67F96AF143}"/>
              </a:ext>
            </a:extLst>
          </p:cNvPr>
          <p:cNvSpPr txBox="1"/>
          <p:nvPr/>
        </p:nvSpPr>
        <p:spPr>
          <a:xfrm>
            <a:off x="9039258" y="6225951"/>
            <a:ext cx="647564" cy="2308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900" b="1" dirty="0">
                <a:solidFill>
                  <a:schemeClr val="bg1"/>
                </a:solidFill>
                <a:latin typeface="Century Gothic"/>
              </a:rPr>
              <a:t>Graphs</a:t>
            </a:r>
            <a:endParaRPr lang="en-US" sz="900" dirty="0">
              <a:solidFill>
                <a:schemeClr val="bg1"/>
              </a:solidFill>
            </a:endParaRPr>
          </a:p>
        </p:txBody>
      </p:sp>
      <p:sp>
        <p:nvSpPr>
          <p:cNvPr id="15" name="תיבת טקסט 14">
            <a:extLst>
              <a:ext uri="{FF2B5EF4-FFF2-40B4-BE49-F238E27FC236}">
                <a16:creationId xmlns:a16="http://schemas.microsoft.com/office/drawing/2014/main" id="{B4B54471-FEDA-42F6-DF56-F68DC4E5141D}"/>
              </a:ext>
            </a:extLst>
          </p:cNvPr>
          <p:cNvSpPr txBox="1"/>
          <p:nvPr/>
        </p:nvSpPr>
        <p:spPr>
          <a:xfrm>
            <a:off x="647932" y="1413038"/>
            <a:ext cx="2799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CSV with non </a:t>
            </a:r>
            <a:r>
              <a:rPr lang="en-US" dirty="0" err="1">
                <a:solidFill>
                  <a:schemeClr val="bg1"/>
                </a:solidFill>
              </a:rPr>
              <a:t>binar</a:t>
            </a:r>
            <a:r>
              <a:rPr lang="en-US" dirty="0">
                <a:solidFill>
                  <a:schemeClr val="bg1"/>
                </a:solidFill>
              </a:rPr>
              <a:t> number</a:t>
            </a:r>
            <a:endParaRPr lang="en-IL" dirty="0">
              <a:solidFill>
                <a:schemeClr val="bg1"/>
              </a:solidFill>
            </a:endParaRPr>
          </a:p>
        </p:txBody>
      </p:sp>
      <p:pic>
        <p:nvPicPr>
          <p:cNvPr id="16" name="תמונה 15">
            <a:extLst>
              <a:ext uri="{FF2B5EF4-FFF2-40B4-BE49-F238E27FC236}">
                <a16:creationId xmlns:a16="http://schemas.microsoft.com/office/drawing/2014/main" id="{C3A72D6E-4C02-0BF0-9F87-C9C82EA8AF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6988" y="2073764"/>
            <a:ext cx="5775744" cy="3041954"/>
          </a:xfrm>
          <a:prstGeom prst="rect">
            <a:avLst/>
          </a:prstGeom>
        </p:spPr>
      </p:pic>
      <p:sp>
        <p:nvSpPr>
          <p:cNvPr id="17" name="תיבת טקסט 16">
            <a:extLst>
              <a:ext uri="{FF2B5EF4-FFF2-40B4-BE49-F238E27FC236}">
                <a16:creationId xmlns:a16="http://schemas.microsoft.com/office/drawing/2014/main" id="{A7243309-623D-9DA3-8CBA-FEE1444B7C87}"/>
              </a:ext>
            </a:extLst>
          </p:cNvPr>
          <p:cNvSpPr txBox="1"/>
          <p:nvPr/>
        </p:nvSpPr>
        <p:spPr>
          <a:xfrm>
            <a:off x="6296988" y="1482614"/>
            <a:ext cx="2073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Too short CSV</a:t>
            </a:r>
            <a:endParaRPr lang="en-IL" dirty="0">
              <a:solidFill>
                <a:schemeClr val="bg1"/>
              </a:solidFill>
            </a:endParaRPr>
          </a:p>
        </p:txBody>
      </p:sp>
      <p:pic>
        <p:nvPicPr>
          <p:cNvPr id="19" name="תמונה 18">
            <a:extLst>
              <a:ext uri="{FF2B5EF4-FFF2-40B4-BE49-F238E27FC236}">
                <a16:creationId xmlns:a16="http://schemas.microsoft.com/office/drawing/2014/main" id="{A77E13D3-3450-804C-CD3F-372DB2BA5A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474" y="2095035"/>
            <a:ext cx="5836611" cy="2944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438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תיבת טקסט 19">
            <a:extLst>
              <a:ext uri="{FF2B5EF4-FFF2-40B4-BE49-F238E27FC236}">
                <a16:creationId xmlns:a16="http://schemas.microsoft.com/office/drawing/2014/main" id="{64700C6E-199A-EEBC-42FD-AABE3F40B6F4}"/>
              </a:ext>
            </a:extLst>
          </p:cNvPr>
          <p:cNvSpPr txBox="1"/>
          <p:nvPr/>
        </p:nvSpPr>
        <p:spPr>
          <a:xfrm>
            <a:off x="1855307" y="167514"/>
            <a:ext cx="610154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kern="100" dirty="0">
                <a:solidFill>
                  <a:schemeClr val="bg1"/>
                </a:solidFill>
                <a:effectLst>
                  <a:glow rad="127000">
                    <a:schemeClr val="tx2">
                      <a:lumMod val="60000"/>
                      <a:lumOff val="40000"/>
                    </a:schemeClr>
                  </a:glow>
                </a:effectLst>
                <a:latin typeface="+mj-lt"/>
                <a:cs typeface="Arial" panose="020B0604020202020204" pitchFamily="34" charset="0"/>
              </a:rPr>
              <a:t>Challenges and Solutions </a:t>
            </a:r>
            <a:endParaRPr lang="he-IL" sz="4000" dirty="0">
              <a:effectLst>
                <a:glow rad="127000">
                  <a:schemeClr val="tx2">
                    <a:lumMod val="60000"/>
                    <a:lumOff val="40000"/>
                  </a:schemeClr>
                </a:glow>
              </a:effectLst>
            </a:endParaRPr>
          </a:p>
        </p:txBody>
      </p:sp>
      <p:sp>
        <p:nvSpPr>
          <p:cNvPr id="26" name="תיבת טקסט 25">
            <a:extLst>
              <a:ext uri="{FF2B5EF4-FFF2-40B4-BE49-F238E27FC236}">
                <a16:creationId xmlns:a16="http://schemas.microsoft.com/office/drawing/2014/main" id="{EA6788BF-CFE2-C943-64FA-58B01962742C}"/>
              </a:ext>
            </a:extLst>
          </p:cNvPr>
          <p:cNvSpPr txBox="1"/>
          <p:nvPr/>
        </p:nvSpPr>
        <p:spPr>
          <a:xfrm>
            <a:off x="3028950" y="1897380"/>
            <a:ext cx="5680710" cy="22517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endParaRPr lang="he-IL" dirty="0"/>
          </a:p>
        </p:txBody>
      </p:sp>
      <p:sp>
        <p:nvSpPr>
          <p:cNvPr id="27" name="תיבת טקסט 26">
            <a:extLst>
              <a:ext uri="{FF2B5EF4-FFF2-40B4-BE49-F238E27FC236}">
                <a16:creationId xmlns:a16="http://schemas.microsoft.com/office/drawing/2014/main" id="{6E349A8E-B851-F3FB-AB37-86F3F1674539}"/>
              </a:ext>
            </a:extLst>
          </p:cNvPr>
          <p:cNvSpPr txBox="1"/>
          <p:nvPr/>
        </p:nvSpPr>
        <p:spPr>
          <a:xfrm>
            <a:off x="1820045" y="1879659"/>
            <a:ext cx="10033138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3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New tools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Dataset limitations</a:t>
            </a:r>
            <a:endParaRPr lang="he-IL" sz="32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Lack of time</a:t>
            </a:r>
          </a:p>
        </p:txBody>
      </p:sp>
      <p:sp>
        <p:nvSpPr>
          <p:cNvPr id="63" name="TextBox 72">
            <a:extLst>
              <a:ext uri="{FF2B5EF4-FFF2-40B4-BE49-F238E27FC236}">
                <a16:creationId xmlns:a16="http://schemas.microsoft.com/office/drawing/2014/main" id="{7A0F37D3-BF9B-9C5E-F3C4-ED8E7EF993C9}"/>
              </a:ext>
            </a:extLst>
          </p:cNvPr>
          <p:cNvSpPr txBox="1"/>
          <p:nvPr/>
        </p:nvSpPr>
        <p:spPr>
          <a:xfrm>
            <a:off x="11459655" y="6065872"/>
            <a:ext cx="679194" cy="52322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700" b="1" dirty="0">
                <a:solidFill>
                  <a:schemeClr val="bg1"/>
                </a:solidFill>
                <a:latin typeface="Century Gothic"/>
              </a:rPr>
              <a:t>Challenges and Solutions </a:t>
            </a:r>
          </a:p>
          <a:p>
            <a:endParaRPr lang="en-US" sz="700" dirty="0">
              <a:solidFill>
                <a:schemeClr val="bg1"/>
              </a:solidFill>
            </a:endParaRPr>
          </a:p>
        </p:txBody>
      </p:sp>
      <p:sp>
        <p:nvSpPr>
          <p:cNvPr id="65" name="מציין מיקום של מספר שקופית 1">
            <a:extLst>
              <a:ext uri="{FF2B5EF4-FFF2-40B4-BE49-F238E27FC236}">
                <a16:creationId xmlns:a16="http://schemas.microsoft.com/office/drawing/2014/main" id="{F0CC7974-7587-A815-DEF4-FCCE796086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8822" y="6538808"/>
            <a:ext cx="771089" cy="365125"/>
          </a:xfrm>
        </p:spPr>
        <p:txBody>
          <a:bodyPr/>
          <a:lstStyle/>
          <a:p>
            <a:pPr rtl="1"/>
            <a:r>
              <a:rPr lang="en-US" sz="1800" dirty="0">
                <a:solidFill>
                  <a:schemeClr val="bg1"/>
                </a:solidFill>
              </a:rPr>
              <a:t>17</a:t>
            </a:r>
          </a:p>
        </p:txBody>
      </p:sp>
      <p:sp>
        <p:nvSpPr>
          <p:cNvPr id="2" name="TextBox 72">
            <a:extLst>
              <a:ext uri="{FF2B5EF4-FFF2-40B4-BE49-F238E27FC236}">
                <a16:creationId xmlns:a16="http://schemas.microsoft.com/office/drawing/2014/main" id="{E39D6156-738E-AFA0-7069-0BCBE94DBCFC}"/>
              </a:ext>
            </a:extLst>
          </p:cNvPr>
          <p:cNvSpPr txBox="1"/>
          <p:nvPr/>
        </p:nvSpPr>
        <p:spPr>
          <a:xfrm>
            <a:off x="10693893" y="6066604"/>
            <a:ext cx="741343" cy="4616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800" b="1" dirty="0">
                <a:solidFill>
                  <a:schemeClr val="bg1"/>
                </a:solidFill>
                <a:latin typeface="Century Gothic"/>
              </a:rPr>
              <a:t>Our App- Verification Plan</a:t>
            </a:r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3" name="Rectangle: Rounded Corners 53">
            <a:extLst>
              <a:ext uri="{FF2B5EF4-FFF2-40B4-BE49-F238E27FC236}">
                <a16:creationId xmlns:a16="http://schemas.microsoft.com/office/drawing/2014/main" id="{28BEB659-3E5B-10E6-D096-011AAD512B08}"/>
              </a:ext>
            </a:extLst>
          </p:cNvPr>
          <p:cNvSpPr/>
          <p:nvPr/>
        </p:nvSpPr>
        <p:spPr>
          <a:xfrm>
            <a:off x="182423" y="5732430"/>
            <a:ext cx="11898427" cy="280286"/>
          </a:xfrm>
          <a:prstGeom prst="roundRect">
            <a:avLst>
              <a:gd name="adj" fmla="val 50000"/>
            </a:avLst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4" name="Oval 77">
            <a:extLst>
              <a:ext uri="{FF2B5EF4-FFF2-40B4-BE49-F238E27FC236}">
                <a16:creationId xmlns:a16="http://schemas.microsoft.com/office/drawing/2014/main" id="{1D1FDAB9-8C56-69C3-5E9F-85D442501F0C}"/>
              </a:ext>
            </a:extLst>
          </p:cNvPr>
          <p:cNvSpPr/>
          <p:nvPr/>
        </p:nvSpPr>
        <p:spPr>
          <a:xfrm>
            <a:off x="1988501" y="5446906"/>
            <a:ext cx="554632" cy="554632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600" dirty="0"/>
              <a:t>3</a:t>
            </a:r>
          </a:p>
        </p:txBody>
      </p:sp>
      <p:sp>
        <p:nvSpPr>
          <p:cNvPr id="5" name="Oval 77">
            <a:extLst>
              <a:ext uri="{FF2B5EF4-FFF2-40B4-BE49-F238E27FC236}">
                <a16:creationId xmlns:a16="http://schemas.microsoft.com/office/drawing/2014/main" id="{FEC2F20F-77BE-F6B3-B39D-6DEB29E81D6D}"/>
              </a:ext>
            </a:extLst>
          </p:cNvPr>
          <p:cNvSpPr/>
          <p:nvPr/>
        </p:nvSpPr>
        <p:spPr>
          <a:xfrm>
            <a:off x="2901413" y="5446906"/>
            <a:ext cx="554632" cy="554632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600" dirty="0"/>
              <a:t>4</a:t>
            </a:r>
          </a:p>
        </p:txBody>
      </p:sp>
      <p:sp>
        <p:nvSpPr>
          <p:cNvPr id="6" name="Oval 77">
            <a:extLst>
              <a:ext uri="{FF2B5EF4-FFF2-40B4-BE49-F238E27FC236}">
                <a16:creationId xmlns:a16="http://schemas.microsoft.com/office/drawing/2014/main" id="{289B70DC-0E2A-012A-54E5-AF26EBB13990}"/>
              </a:ext>
            </a:extLst>
          </p:cNvPr>
          <p:cNvSpPr/>
          <p:nvPr/>
        </p:nvSpPr>
        <p:spPr>
          <a:xfrm>
            <a:off x="1038911" y="5447012"/>
            <a:ext cx="554632" cy="554632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600" dirty="0"/>
              <a:t>2</a:t>
            </a:r>
          </a:p>
        </p:txBody>
      </p:sp>
      <p:sp>
        <p:nvSpPr>
          <p:cNvPr id="7" name="Oval 77">
            <a:extLst>
              <a:ext uri="{FF2B5EF4-FFF2-40B4-BE49-F238E27FC236}">
                <a16:creationId xmlns:a16="http://schemas.microsoft.com/office/drawing/2014/main" id="{07EDA865-59CD-5AEA-F3C8-D18F28506259}"/>
              </a:ext>
            </a:extLst>
          </p:cNvPr>
          <p:cNvSpPr/>
          <p:nvPr/>
        </p:nvSpPr>
        <p:spPr>
          <a:xfrm>
            <a:off x="3833221" y="5436967"/>
            <a:ext cx="554632" cy="554632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600" dirty="0"/>
              <a:t>5</a:t>
            </a:r>
          </a:p>
        </p:txBody>
      </p:sp>
      <p:sp>
        <p:nvSpPr>
          <p:cNvPr id="8" name="Oval 77">
            <a:extLst>
              <a:ext uri="{FF2B5EF4-FFF2-40B4-BE49-F238E27FC236}">
                <a16:creationId xmlns:a16="http://schemas.microsoft.com/office/drawing/2014/main" id="{9FC1BBA9-97DA-3028-9482-B848AC4329E6}"/>
              </a:ext>
            </a:extLst>
          </p:cNvPr>
          <p:cNvSpPr/>
          <p:nvPr/>
        </p:nvSpPr>
        <p:spPr>
          <a:xfrm>
            <a:off x="4729344" y="5470201"/>
            <a:ext cx="554632" cy="554632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600" dirty="0"/>
              <a:t>6</a:t>
            </a:r>
          </a:p>
        </p:txBody>
      </p:sp>
      <p:sp>
        <p:nvSpPr>
          <p:cNvPr id="9" name="Oval 77">
            <a:extLst>
              <a:ext uri="{FF2B5EF4-FFF2-40B4-BE49-F238E27FC236}">
                <a16:creationId xmlns:a16="http://schemas.microsoft.com/office/drawing/2014/main" id="{17FBD9A1-EE33-2ACB-1BB9-E4D8D7095232}"/>
              </a:ext>
            </a:extLst>
          </p:cNvPr>
          <p:cNvSpPr/>
          <p:nvPr/>
        </p:nvSpPr>
        <p:spPr>
          <a:xfrm>
            <a:off x="5652195" y="5478450"/>
            <a:ext cx="554632" cy="554632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600" dirty="0"/>
              <a:t>7</a:t>
            </a:r>
          </a:p>
        </p:txBody>
      </p:sp>
      <p:sp>
        <p:nvSpPr>
          <p:cNvPr id="10" name="Oval 77">
            <a:extLst>
              <a:ext uri="{FF2B5EF4-FFF2-40B4-BE49-F238E27FC236}">
                <a16:creationId xmlns:a16="http://schemas.microsoft.com/office/drawing/2014/main" id="{7D989D0C-3493-0064-1058-36B158658F28}"/>
              </a:ext>
            </a:extLst>
          </p:cNvPr>
          <p:cNvSpPr/>
          <p:nvPr/>
        </p:nvSpPr>
        <p:spPr>
          <a:xfrm>
            <a:off x="6484773" y="5463393"/>
            <a:ext cx="554632" cy="554632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600" dirty="0"/>
              <a:t>8</a:t>
            </a:r>
          </a:p>
        </p:txBody>
      </p:sp>
      <p:sp>
        <p:nvSpPr>
          <p:cNvPr id="11" name="Oval 77">
            <a:extLst>
              <a:ext uri="{FF2B5EF4-FFF2-40B4-BE49-F238E27FC236}">
                <a16:creationId xmlns:a16="http://schemas.microsoft.com/office/drawing/2014/main" id="{2FD5EFF6-E03B-5203-D54B-8313825CA29E}"/>
              </a:ext>
            </a:extLst>
          </p:cNvPr>
          <p:cNvSpPr/>
          <p:nvPr/>
        </p:nvSpPr>
        <p:spPr>
          <a:xfrm>
            <a:off x="7360512" y="5463393"/>
            <a:ext cx="554632" cy="554632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/>
              <a:t>9</a:t>
            </a:r>
          </a:p>
        </p:txBody>
      </p:sp>
      <p:sp>
        <p:nvSpPr>
          <p:cNvPr id="12" name="Oval 77">
            <a:extLst>
              <a:ext uri="{FF2B5EF4-FFF2-40B4-BE49-F238E27FC236}">
                <a16:creationId xmlns:a16="http://schemas.microsoft.com/office/drawing/2014/main" id="{C1FE5788-93A1-065F-BF88-92A4B03777B7}"/>
              </a:ext>
            </a:extLst>
          </p:cNvPr>
          <p:cNvSpPr/>
          <p:nvPr/>
        </p:nvSpPr>
        <p:spPr>
          <a:xfrm>
            <a:off x="8145876" y="5465707"/>
            <a:ext cx="554632" cy="554632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/>
              <a:t>10</a:t>
            </a:r>
          </a:p>
        </p:txBody>
      </p:sp>
      <p:sp>
        <p:nvSpPr>
          <p:cNvPr id="13" name="Oval 77">
            <a:extLst>
              <a:ext uri="{FF2B5EF4-FFF2-40B4-BE49-F238E27FC236}">
                <a16:creationId xmlns:a16="http://schemas.microsoft.com/office/drawing/2014/main" id="{11067160-4E4C-4FC0-2DB1-4E8CCBF0CE68}"/>
              </a:ext>
            </a:extLst>
          </p:cNvPr>
          <p:cNvSpPr/>
          <p:nvPr/>
        </p:nvSpPr>
        <p:spPr>
          <a:xfrm>
            <a:off x="9046495" y="5467091"/>
            <a:ext cx="554632" cy="554632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/>
              <a:t>11</a:t>
            </a:r>
          </a:p>
        </p:txBody>
      </p:sp>
      <p:sp>
        <p:nvSpPr>
          <p:cNvPr id="14" name="Oval 77">
            <a:extLst>
              <a:ext uri="{FF2B5EF4-FFF2-40B4-BE49-F238E27FC236}">
                <a16:creationId xmlns:a16="http://schemas.microsoft.com/office/drawing/2014/main" id="{03CDB468-DD85-7E9A-D841-825D194F6553}"/>
              </a:ext>
            </a:extLst>
          </p:cNvPr>
          <p:cNvSpPr/>
          <p:nvPr/>
        </p:nvSpPr>
        <p:spPr>
          <a:xfrm>
            <a:off x="9938707" y="5459017"/>
            <a:ext cx="554632" cy="554632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/>
              <a:t>12</a:t>
            </a:r>
          </a:p>
        </p:txBody>
      </p:sp>
      <p:sp>
        <p:nvSpPr>
          <p:cNvPr id="15" name="Oval 77">
            <a:extLst>
              <a:ext uri="{FF2B5EF4-FFF2-40B4-BE49-F238E27FC236}">
                <a16:creationId xmlns:a16="http://schemas.microsoft.com/office/drawing/2014/main" id="{207D196C-E6B3-D3D4-2164-411F57CD0EC3}"/>
              </a:ext>
            </a:extLst>
          </p:cNvPr>
          <p:cNvSpPr/>
          <p:nvPr/>
        </p:nvSpPr>
        <p:spPr>
          <a:xfrm>
            <a:off x="164214" y="5456554"/>
            <a:ext cx="554632" cy="554632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600" dirty="0"/>
              <a:t>1</a:t>
            </a:r>
          </a:p>
        </p:txBody>
      </p:sp>
      <p:sp>
        <p:nvSpPr>
          <p:cNvPr id="16" name="Oval 77">
            <a:extLst>
              <a:ext uri="{FF2B5EF4-FFF2-40B4-BE49-F238E27FC236}">
                <a16:creationId xmlns:a16="http://schemas.microsoft.com/office/drawing/2014/main" id="{3ED6F683-B44A-4874-5FD4-406442025C16}"/>
              </a:ext>
            </a:extLst>
          </p:cNvPr>
          <p:cNvSpPr/>
          <p:nvPr/>
        </p:nvSpPr>
        <p:spPr>
          <a:xfrm>
            <a:off x="10804575" y="5478450"/>
            <a:ext cx="554632" cy="554632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/>
              <a:t>13</a:t>
            </a:r>
          </a:p>
        </p:txBody>
      </p:sp>
      <p:sp>
        <p:nvSpPr>
          <p:cNvPr id="17" name="TextBox 72">
            <a:extLst>
              <a:ext uri="{FF2B5EF4-FFF2-40B4-BE49-F238E27FC236}">
                <a16:creationId xmlns:a16="http://schemas.microsoft.com/office/drawing/2014/main" id="{9E4EFCA8-78FB-C7B9-38F7-6E8874E95137}"/>
              </a:ext>
            </a:extLst>
          </p:cNvPr>
          <p:cNvSpPr txBox="1"/>
          <p:nvPr/>
        </p:nvSpPr>
        <p:spPr>
          <a:xfrm>
            <a:off x="5571200" y="6072939"/>
            <a:ext cx="883027" cy="2308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900" b="1" dirty="0">
                <a:solidFill>
                  <a:schemeClr val="bg1"/>
                </a:solidFill>
                <a:latin typeface="Century Gothic"/>
              </a:rPr>
              <a:t>Architecture</a:t>
            </a:r>
          </a:p>
        </p:txBody>
      </p:sp>
      <p:sp>
        <p:nvSpPr>
          <p:cNvPr id="18" name="TextBox 72">
            <a:extLst>
              <a:ext uri="{FF2B5EF4-FFF2-40B4-BE49-F238E27FC236}">
                <a16:creationId xmlns:a16="http://schemas.microsoft.com/office/drawing/2014/main" id="{ED8B3DCE-2B3C-7349-6C4F-018AE6812C49}"/>
              </a:ext>
            </a:extLst>
          </p:cNvPr>
          <p:cNvSpPr txBox="1"/>
          <p:nvPr/>
        </p:nvSpPr>
        <p:spPr>
          <a:xfrm>
            <a:off x="4613623" y="6064538"/>
            <a:ext cx="948930" cy="36722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900" b="1" dirty="0" err="1">
                <a:solidFill>
                  <a:schemeClr val="bg1"/>
                </a:solidFill>
                <a:latin typeface="Century Gothic"/>
              </a:rPr>
              <a:t>BackGround</a:t>
            </a:r>
            <a:endParaRPr lang="en-US" sz="900" b="1" dirty="0">
              <a:solidFill>
                <a:schemeClr val="bg1"/>
              </a:solidFill>
              <a:latin typeface="Century Gothic"/>
            </a:endParaRPr>
          </a:p>
          <a:p>
            <a:r>
              <a:rPr lang="en-US" sz="900" b="1" dirty="0">
                <a:solidFill>
                  <a:schemeClr val="bg1"/>
                </a:solidFill>
                <a:latin typeface="Century Gothic"/>
              </a:rPr>
              <a:t>POM</a:t>
            </a:r>
            <a:endParaRPr lang="en-US" sz="900" dirty="0">
              <a:solidFill>
                <a:schemeClr val="bg1"/>
              </a:solidFill>
            </a:endParaRPr>
          </a:p>
        </p:txBody>
      </p:sp>
      <p:sp>
        <p:nvSpPr>
          <p:cNvPr id="19" name="TextBox 72">
            <a:extLst>
              <a:ext uri="{FF2B5EF4-FFF2-40B4-BE49-F238E27FC236}">
                <a16:creationId xmlns:a16="http://schemas.microsoft.com/office/drawing/2014/main" id="{17FFFF56-ABBF-B3E0-D30A-C88BC2364C8F}"/>
              </a:ext>
            </a:extLst>
          </p:cNvPr>
          <p:cNvSpPr txBox="1"/>
          <p:nvPr/>
        </p:nvSpPr>
        <p:spPr>
          <a:xfrm>
            <a:off x="3680152" y="6033083"/>
            <a:ext cx="913593" cy="5078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9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BackGround</a:t>
            </a:r>
            <a:endParaRPr lang="en-US" sz="9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r>
              <a:rPr lang="en-US" sz="900" b="1" dirty="0">
                <a:solidFill>
                  <a:schemeClr val="bg1"/>
                </a:solidFill>
                <a:latin typeface="Century Gothic" panose="020B0502020202020204" pitchFamily="34" charset="0"/>
              </a:rPr>
              <a:t>Previous Researches</a:t>
            </a:r>
          </a:p>
        </p:txBody>
      </p:sp>
      <p:sp>
        <p:nvSpPr>
          <p:cNvPr id="21" name="TextBox 72">
            <a:extLst>
              <a:ext uri="{FF2B5EF4-FFF2-40B4-BE49-F238E27FC236}">
                <a16:creationId xmlns:a16="http://schemas.microsoft.com/office/drawing/2014/main" id="{C38C86CA-CA34-576F-8F4B-8EEE6F3DEBA4}"/>
              </a:ext>
            </a:extLst>
          </p:cNvPr>
          <p:cNvSpPr txBox="1"/>
          <p:nvPr/>
        </p:nvSpPr>
        <p:spPr>
          <a:xfrm>
            <a:off x="28464" y="6052323"/>
            <a:ext cx="888503" cy="6463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900" b="1" dirty="0">
                <a:solidFill>
                  <a:schemeClr val="bg1"/>
                </a:solidFill>
                <a:latin typeface="Century Gothic"/>
              </a:rPr>
              <a:t>Introduction</a:t>
            </a:r>
          </a:p>
          <a:p>
            <a:r>
              <a:rPr lang="en-US" sz="900" b="1" dirty="0">
                <a:solidFill>
                  <a:schemeClr val="bg1"/>
                </a:solidFill>
                <a:latin typeface="Century Gothic"/>
              </a:rPr>
              <a:t>Importance of smell analysis</a:t>
            </a:r>
            <a:endParaRPr lang="en-US" sz="900" dirty="0">
              <a:solidFill>
                <a:schemeClr val="bg1"/>
              </a:solidFill>
            </a:endParaRPr>
          </a:p>
        </p:txBody>
      </p:sp>
      <p:sp>
        <p:nvSpPr>
          <p:cNvPr id="22" name="TextBox 72">
            <a:extLst>
              <a:ext uri="{FF2B5EF4-FFF2-40B4-BE49-F238E27FC236}">
                <a16:creationId xmlns:a16="http://schemas.microsoft.com/office/drawing/2014/main" id="{D2A769E2-6EBD-447E-68B5-1C9E6B59AE8A}"/>
              </a:ext>
            </a:extLst>
          </p:cNvPr>
          <p:cNvSpPr txBox="1"/>
          <p:nvPr/>
        </p:nvSpPr>
        <p:spPr>
          <a:xfrm>
            <a:off x="1844182" y="6052323"/>
            <a:ext cx="950179" cy="36722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900" b="1" dirty="0">
                <a:solidFill>
                  <a:schemeClr val="bg1"/>
                </a:solidFill>
                <a:latin typeface="Century Gothic"/>
              </a:rPr>
              <a:t>Introduction</a:t>
            </a:r>
          </a:p>
          <a:p>
            <a:r>
              <a:rPr lang="en-US" sz="900" b="1" dirty="0">
                <a:solidFill>
                  <a:schemeClr val="bg1"/>
                </a:solidFill>
                <a:latin typeface="Century Gothic"/>
              </a:rPr>
              <a:t>Our Solution</a:t>
            </a:r>
            <a:endParaRPr lang="en-US" sz="900" dirty="0">
              <a:solidFill>
                <a:schemeClr val="bg1"/>
              </a:solidFill>
            </a:endParaRPr>
          </a:p>
        </p:txBody>
      </p:sp>
      <p:sp>
        <p:nvSpPr>
          <p:cNvPr id="23" name="TextBox 72">
            <a:extLst>
              <a:ext uri="{FF2B5EF4-FFF2-40B4-BE49-F238E27FC236}">
                <a16:creationId xmlns:a16="http://schemas.microsoft.com/office/drawing/2014/main" id="{3B046430-9DEF-C626-65B6-1F5EE42BE028}"/>
              </a:ext>
            </a:extLst>
          </p:cNvPr>
          <p:cNvSpPr txBox="1"/>
          <p:nvPr/>
        </p:nvSpPr>
        <p:spPr>
          <a:xfrm>
            <a:off x="2803102" y="6049363"/>
            <a:ext cx="913593" cy="23868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9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BackGround</a:t>
            </a:r>
            <a:endParaRPr lang="en-US" sz="9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24" name="TextBox 72">
            <a:extLst>
              <a:ext uri="{FF2B5EF4-FFF2-40B4-BE49-F238E27FC236}">
                <a16:creationId xmlns:a16="http://schemas.microsoft.com/office/drawing/2014/main" id="{097DFFCA-09DC-F268-6729-2A5DEA8EBE75}"/>
              </a:ext>
            </a:extLst>
          </p:cNvPr>
          <p:cNvSpPr txBox="1"/>
          <p:nvPr/>
        </p:nvSpPr>
        <p:spPr>
          <a:xfrm>
            <a:off x="921156" y="6033082"/>
            <a:ext cx="897397" cy="36722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900" b="1" dirty="0">
                <a:solidFill>
                  <a:schemeClr val="bg1"/>
                </a:solidFill>
                <a:latin typeface="Century Gothic"/>
              </a:rPr>
              <a:t>Introduction</a:t>
            </a:r>
          </a:p>
          <a:p>
            <a:r>
              <a:rPr lang="en-US" sz="900" b="1" dirty="0">
                <a:solidFill>
                  <a:schemeClr val="bg1"/>
                </a:solidFill>
                <a:latin typeface="Century Gothic"/>
              </a:rPr>
              <a:t>The problem</a:t>
            </a:r>
            <a:endParaRPr lang="en-US" sz="900" dirty="0">
              <a:solidFill>
                <a:schemeClr val="bg1"/>
              </a:solidFill>
            </a:endParaRPr>
          </a:p>
        </p:txBody>
      </p:sp>
      <p:sp>
        <p:nvSpPr>
          <p:cNvPr id="25" name="TextBox 72">
            <a:extLst>
              <a:ext uri="{FF2B5EF4-FFF2-40B4-BE49-F238E27FC236}">
                <a16:creationId xmlns:a16="http://schemas.microsoft.com/office/drawing/2014/main" id="{42F45D87-8EB6-BE07-7FB4-A911927C3696}"/>
              </a:ext>
            </a:extLst>
          </p:cNvPr>
          <p:cNvSpPr txBox="1"/>
          <p:nvPr/>
        </p:nvSpPr>
        <p:spPr>
          <a:xfrm>
            <a:off x="9706019" y="6063212"/>
            <a:ext cx="973429" cy="5078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900" b="1" dirty="0">
                <a:solidFill>
                  <a:schemeClr val="bg1"/>
                </a:solidFill>
                <a:latin typeface="Century Gothic"/>
              </a:rPr>
              <a:t>Architecture and Technologies</a:t>
            </a:r>
            <a:endParaRPr lang="en-US" sz="900" dirty="0">
              <a:solidFill>
                <a:schemeClr val="bg1"/>
              </a:solidFill>
            </a:endParaRPr>
          </a:p>
        </p:txBody>
      </p:sp>
      <p:sp>
        <p:nvSpPr>
          <p:cNvPr id="28" name="TextBox 72">
            <a:extLst>
              <a:ext uri="{FF2B5EF4-FFF2-40B4-BE49-F238E27FC236}">
                <a16:creationId xmlns:a16="http://schemas.microsoft.com/office/drawing/2014/main" id="{D814C0FF-2956-0B8E-63CE-3C9DC695248B}"/>
              </a:ext>
            </a:extLst>
          </p:cNvPr>
          <p:cNvSpPr txBox="1"/>
          <p:nvPr/>
        </p:nvSpPr>
        <p:spPr>
          <a:xfrm>
            <a:off x="7262800" y="6046440"/>
            <a:ext cx="850480" cy="36722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900" b="1" dirty="0">
                <a:solidFill>
                  <a:schemeClr val="bg1"/>
                </a:solidFill>
                <a:latin typeface="Century Gothic"/>
              </a:rPr>
              <a:t>”</a:t>
            </a:r>
            <a:r>
              <a:rPr lang="en-US" sz="900" b="1" dirty="0" err="1">
                <a:solidFill>
                  <a:schemeClr val="bg1"/>
                </a:solidFill>
                <a:latin typeface="Century Gothic"/>
              </a:rPr>
              <a:t>Smelltify</a:t>
            </a:r>
            <a:r>
              <a:rPr lang="en-US" sz="900" b="1" dirty="0">
                <a:solidFill>
                  <a:schemeClr val="bg1"/>
                </a:solidFill>
                <a:latin typeface="Century Gothic"/>
              </a:rPr>
              <a:t>”-CSV File</a:t>
            </a:r>
            <a:endParaRPr lang="en-US" sz="900" dirty="0">
              <a:solidFill>
                <a:schemeClr val="bg1"/>
              </a:solidFill>
            </a:endParaRPr>
          </a:p>
        </p:txBody>
      </p:sp>
      <p:sp>
        <p:nvSpPr>
          <p:cNvPr id="36" name="TextBox 72">
            <a:extLst>
              <a:ext uri="{FF2B5EF4-FFF2-40B4-BE49-F238E27FC236}">
                <a16:creationId xmlns:a16="http://schemas.microsoft.com/office/drawing/2014/main" id="{6577B057-163A-3648-FF6B-292E7D9ECF18}"/>
              </a:ext>
            </a:extLst>
          </p:cNvPr>
          <p:cNvSpPr txBox="1"/>
          <p:nvPr/>
        </p:nvSpPr>
        <p:spPr>
          <a:xfrm>
            <a:off x="6476928" y="6047265"/>
            <a:ext cx="757489" cy="2308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900" b="1" dirty="0">
                <a:solidFill>
                  <a:schemeClr val="bg1"/>
                </a:solidFill>
                <a:latin typeface="Century Gothic"/>
              </a:rPr>
              <a:t>Database</a:t>
            </a:r>
          </a:p>
        </p:txBody>
      </p:sp>
      <p:sp>
        <p:nvSpPr>
          <p:cNvPr id="37" name="TextBox 72">
            <a:extLst>
              <a:ext uri="{FF2B5EF4-FFF2-40B4-BE49-F238E27FC236}">
                <a16:creationId xmlns:a16="http://schemas.microsoft.com/office/drawing/2014/main" id="{D03521CE-17F4-338A-81E7-235DC4FA6EF6}"/>
              </a:ext>
            </a:extLst>
          </p:cNvPr>
          <p:cNvSpPr txBox="1"/>
          <p:nvPr/>
        </p:nvSpPr>
        <p:spPr>
          <a:xfrm>
            <a:off x="8126183" y="6062762"/>
            <a:ext cx="850480" cy="22951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900" b="1" dirty="0">
                <a:solidFill>
                  <a:schemeClr val="bg1"/>
                </a:solidFill>
                <a:latin typeface="Century Gothic"/>
              </a:rPr>
              <a:t>“</a:t>
            </a:r>
            <a:r>
              <a:rPr lang="en-US" sz="900" b="1" dirty="0" err="1">
                <a:solidFill>
                  <a:schemeClr val="bg1"/>
                </a:solidFill>
                <a:latin typeface="Century Gothic"/>
              </a:rPr>
              <a:t>Smelltify</a:t>
            </a:r>
            <a:r>
              <a:rPr lang="en-US" sz="900" b="1" dirty="0">
                <a:solidFill>
                  <a:schemeClr val="bg1"/>
                </a:solidFill>
                <a:latin typeface="Century Gothic"/>
              </a:rPr>
              <a:t>”</a:t>
            </a:r>
            <a:endParaRPr lang="en-US" sz="900" dirty="0">
              <a:solidFill>
                <a:schemeClr val="bg1"/>
              </a:solidFill>
            </a:endParaRPr>
          </a:p>
        </p:txBody>
      </p:sp>
      <p:sp>
        <p:nvSpPr>
          <p:cNvPr id="40" name="TextBox 72">
            <a:extLst>
              <a:ext uri="{FF2B5EF4-FFF2-40B4-BE49-F238E27FC236}">
                <a16:creationId xmlns:a16="http://schemas.microsoft.com/office/drawing/2014/main" id="{3D70AE33-22B5-050A-A2FD-707B0E512210}"/>
              </a:ext>
            </a:extLst>
          </p:cNvPr>
          <p:cNvSpPr txBox="1"/>
          <p:nvPr/>
        </p:nvSpPr>
        <p:spPr>
          <a:xfrm>
            <a:off x="9017559" y="6066605"/>
            <a:ext cx="647564" cy="2308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900" b="1" dirty="0">
                <a:solidFill>
                  <a:schemeClr val="bg1"/>
                </a:solidFill>
                <a:latin typeface="Century Gothic"/>
              </a:rPr>
              <a:t>Graphs</a:t>
            </a:r>
            <a:endParaRPr lang="en-US" sz="900" dirty="0">
              <a:solidFill>
                <a:schemeClr val="bg1"/>
              </a:solidFill>
            </a:endParaRPr>
          </a:p>
        </p:txBody>
      </p:sp>
      <p:sp>
        <p:nvSpPr>
          <p:cNvPr id="64" name="Oval 77">
            <a:extLst>
              <a:ext uri="{FF2B5EF4-FFF2-40B4-BE49-F238E27FC236}">
                <a16:creationId xmlns:a16="http://schemas.microsoft.com/office/drawing/2014/main" id="{326ED910-5BDF-B833-F8A6-7401D4876FB7}"/>
              </a:ext>
            </a:extLst>
          </p:cNvPr>
          <p:cNvSpPr/>
          <p:nvPr/>
        </p:nvSpPr>
        <p:spPr>
          <a:xfrm>
            <a:off x="11564339" y="5468612"/>
            <a:ext cx="554632" cy="554632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/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1036405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build="p"/>
      <p:bldP spid="2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תיבת טקסט 4">
            <a:extLst>
              <a:ext uri="{FF2B5EF4-FFF2-40B4-BE49-F238E27FC236}">
                <a16:creationId xmlns:a16="http://schemas.microsoft.com/office/drawing/2014/main" id="{DC484D28-F700-0A3B-3CD4-9586B14F0DE7}"/>
              </a:ext>
            </a:extLst>
          </p:cNvPr>
          <p:cNvSpPr txBox="1"/>
          <p:nvPr/>
        </p:nvSpPr>
        <p:spPr>
          <a:xfrm>
            <a:off x="945808" y="1279446"/>
            <a:ext cx="1044112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pl-PL" sz="3200" dirty="0">
                <a:solidFill>
                  <a:schemeClr val="bg1"/>
                </a:solidFill>
              </a:rPr>
              <a:t>Best Model: Random Forest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l-PL" sz="3200" dirty="0">
                <a:solidFill>
                  <a:schemeClr val="bg1"/>
                </a:solidFill>
              </a:rPr>
              <a:t>Accuracy: 85% - 93%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l-PL" sz="3200" dirty="0">
                <a:solidFill>
                  <a:schemeClr val="bg1"/>
                </a:solidFill>
              </a:rPr>
              <a:t>Comparison with Previous Models: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l-PL" sz="3200" dirty="0">
                <a:solidFill>
                  <a:schemeClr val="bg1"/>
                </a:solidFill>
              </a:rPr>
              <a:t>POM Accuracy: 70%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l-PL" sz="3200" dirty="0">
                <a:solidFill>
                  <a:schemeClr val="bg1"/>
                </a:solidFill>
              </a:rPr>
              <a:t>Central Architecture (XGBoost) Accuracy: 8</a:t>
            </a:r>
            <a:r>
              <a:rPr lang="en-US" sz="3200">
                <a:solidFill>
                  <a:schemeClr val="bg1"/>
                </a:solidFill>
              </a:rPr>
              <a:t>3</a:t>
            </a:r>
            <a:r>
              <a:rPr lang="pl-PL" sz="3200">
                <a:solidFill>
                  <a:schemeClr val="bg1"/>
                </a:solidFill>
              </a:rPr>
              <a:t>%</a:t>
            </a:r>
            <a:endParaRPr lang="en-US" sz="32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l-PL" sz="3200" dirty="0">
                <a:solidFill>
                  <a:schemeClr val="bg1"/>
                </a:solidFill>
              </a:rPr>
              <a:t>Feature Insights: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l-PL" sz="3200" dirty="0">
                <a:solidFill>
                  <a:schemeClr val="bg1"/>
                </a:solidFill>
              </a:rPr>
              <a:t>High Correlation Features: apple, berry, etc.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l-PL" sz="3200" dirty="0">
                <a:solidFill>
                  <a:schemeClr val="bg1"/>
                </a:solidFill>
              </a:rPr>
              <a:t>Low Correlation Features: alcoholic, balsamic, banana, etc.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pl-PL" sz="3200" dirty="0">
              <a:solidFill>
                <a:schemeClr val="bg1"/>
              </a:solidFill>
            </a:endParaRPr>
          </a:p>
        </p:txBody>
      </p:sp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8B9A4F6F-95C6-5AA9-A674-4C228CAE8849}"/>
              </a:ext>
            </a:extLst>
          </p:cNvPr>
          <p:cNvSpPr txBox="1"/>
          <p:nvPr/>
        </p:nvSpPr>
        <p:spPr>
          <a:xfrm>
            <a:off x="1487559" y="177453"/>
            <a:ext cx="610154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kern="100" dirty="0">
                <a:solidFill>
                  <a:schemeClr val="bg1"/>
                </a:solidFill>
                <a:effectLst>
                  <a:glow rad="127000">
                    <a:schemeClr val="tx2">
                      <a:lumMod val="60000"/>
                      <a:lumOff val="40000"/>
                    </a:schemeClr>
                  </a:glow>
                </a:effectLst>
                <a:latin typeface="+mj-lt"/>
                <a:cs typeface="Arial" panose="020B0604020202020204" pitchFamily="34" charset="0"/>
              </a:rPr>
              <a:t>Results and conclusion</a:t>
            </a:r>
            <a:endParaRPr lang="he-IL" sz="4000" dirty="0">
              <a:effectLst>
                <a:glow rad="127000">
                  <a:schemeClr val="tx2">
                    <a:lumMod val="60000"/>
                    <a:lumOff val="40000"/>
                  </a:schemeClr>
                </a:glow>
              </a:effectLst>
            </a:endParaRPr>
          </a:p>
        </p:txBody>
      </p:sp>
      <p:sp>
        <p:nvSpPr>
          <p:cNvPr id="7" name="מציין מיקום של מספר שקופית 1">
            <a:extLst>
              <a:ext uri="{FF2B5EF4-FFF2-40B4-BE49-F238E27FC236}">
                <a16:creationId xmlns:a16="http://schemas.microsoft.com/office/drawing/2014/main" id="{D4ABD1D3-2D59-AF0E-4B9D-298ADFAD113E}"/>
              </a:ext>
            </a:extLst>
          </p:cNvPr>
          <p:cNvSpPr txBox="1">
            <a:spLocks/>
          </p:cNvSpPr>
          <p:nvPr/>
        </p:nvSpPr>
        <p:spPr>
          <a:xfrm>
            <a:off x="11382507" y="6504065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1"/>
            <a:r>
              <a:rPr lang="en-US" sz="1800" dirty="0">
                <a:solidFill>
                  <a:schemeClr val="bg1"/>
                </a:solidFill>
              </a:rPr>
              <a:t>18</a:t>
            </a:r>
          </a:p>
        </p:txBody>
      </p:sp>
      <p:sp>
        <p:nvSpPr>
          <p:cNvPr id="8" name="Rectangle: Rounded Corners 53">
            <a:extLst>
              <a:ext uri="{FF2B5EF4-FFF2-40B4-BE49-F238E27FC236}">
                <a16:creationId xmlns:a16="http://schemas.microsoft.com/office/drawing/2014/main" id="{0B8AE163-6CA0-9812-90E9-B07FD637B9BA}"/>
              </a:ext>
            </a:extLst>
          </p:cNvPr>
          <p:cNvSpPr/>
          <p:nvPr/>
        </p:nvSpPr>
        <p:spPr>
          <a:xfrm>
            <a:off x="77441" y="5797334"/>
            <a:ext cx="11898427" cy="280286"/>
          </a:xfrm>
          <a:prstGeom prst="roundRect">
            <a:avLst>
              <a:gd name="adj" fmla="val 50000"/>
            </a:avLst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9" name="Oval 77">
            <a:extLst>
              <a:ext uri="{FF2B5EF4-FFF2-40B4-BE49-F238E27FC236}">
                <a16:creationId xmlns:a16="http://schemas.microsoft.com/office/drawing/2014/main" id="{D9AEA697-23C5-B241-8508-DC007B74D17E}"/>
              </a:ext>
            </a:extLst>
          </p:cNvPr>
          <p:cNvSpPr/>
          <p:nvPr/>
        </p:nvSpPr>
        <p:spPr>
          <a:xfrm>
            <a:off x="1842922" y="5603082"/>
            <a:ext cx="554632" cy="554632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600" dirty="0"/>
              <a:t>3</a:t>
            </a:r>
          </a:p>
        </p:txBody>
      </p:sp>
      <p:sp>
        <p:nvSpPr>
          <p:cNvPr id="10" name="Oval 77">
            <a:extLst>
              <a:ext uri="{FF2B5EF4-FFF2-40B4-BE49-F238E27FC236}">
                <a16:creationId xmlns:a16="http://schemas.microsoft.com/office/drawing/2014/main" id="{4D2873C7-CB46-2F52-062F-1B42877DF9D4}"/>
              </a:ext>
            </a:extLst>
          </p:cNvPr>
          <p:cNvSpPr/>
          <p:nvPr/>
        </p:nvSpPr>
        <p:spPr>
          <a:xfrm>
            <a:off x="2781609" y="5603502"/>
            <a:ext cx="554632" cy="554632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600" dirty="0"/>
              <a:t>4</a:t>
            </a:r>
          </a:p>
        </p:txBody>
      </p:sp>
      <p:sp>
        <p:nvSpPr>
          <p:cNvPr id="11" name="Oval 77">
            <a:extLst>
              <a:ext uri="{FF2B5EF4-FFF2-40B4-BE49-F238E27FC236}">
                <a16:creationId xmlns:a16="http://schemas.microsoft.com/office/drawing/2014/main" id="{1C419FCA-BEB6-2AEB-A767-9E16A6801A29}"/>
              </a:ext>
            </a:extLst>
          </p:cNvPr>
          <p:cNvSpPr/>
          <p:nvPr/>
        </p:nvSpPr>
        <p:spPr>
          <a:xfrm>
            <a:off x="898852" y="5597876"/>
            <a:ext cx="554632" cy="554632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600" dirty="0"/>
              <a:t>2</a:t>
            </a:r>
          </a:p>
        </p:txBody>
      </p:sp>
      <p:sp>
        <p:nvSpPr>
          <p:cNvPr id="12" name="Oval 77">
            <a:extLst>
              <a:ext uri="{FF2B5EF4-FFF2-40B4-BE49-F238E27FC236}">
                <a16:creationId xmlns:a16="http://schemas.microsoft.com/office/drawing/2014/main" id="{A5F3DAC0-5AD3-E76D-54DF-642BFC66ED83}"/>
              </a:ext>
            </a:extLst>
          </p:cNvPr>
          <p:cNvSpPr/>
          <p:nvPr/>
        </p:nvSpPr>
        <p:spPr>
          <a:xfrm>
            <a:off x="3724887" y="5603618"/>
            <a:ext cx="554632" cy="554632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600" dirty="0"/>
              <a:t>5</a:t>
            </a:r>
          </a:p>
        </p:txBody>
      </p:sp>
      <p:sp>
        <p:nvSpPr>
          <p:cNvPr id="13" name="Oval 77">
            <a:extLst>
              <a:ext uri="{FF2B5EF4-FFF2-40B4-BE49-F238E27FC236}">
                <a16:creationId xmlns:a16="http://schemas.microsoft.com/office/drawing/2014/main" id="{D81947AE-E0E7-1FA6-A0E8-7B9DBD7AC067}"/>
              </a:ext>
            </a:extLst>
          </p:cNvPr>
          <p:cNvSpPr/>
          <p:nvPr/>
        </p:nvSpPr>
        <p:spPr>
          <a:xfrm>
            <a:off x="4586465" y="5583298"/>
            <a:ext cx="554632" cy="554632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600" dirty="0"/>
              <a:t>6</a:t>
            </a:r>
          </a:p>
        </p:txBody>
      </p:sp>
      <p:sp>
        <p:nvSpPr>
          <p:cNvPr id="14" name="Oval 77">
            <a:extLst>
              <a:ext uri="{FF2B5EF4-FFF2-40B4-BE49-F238E27FC236}">
                <a16:creationId xmlns:a16="http://schemas.microsoft.com/office/drawing/2014/main" id="{580C4D55-D0F4-62E6-DD74-B96C07C3C89A}"/>
              </a:ext>
            </a:extLst>
          </p:cNvPr>
          <p:cNvSpPr/>
          <p:nvPr/>
        </p:nvSpPr>
        <p:spPr>
          <a:xfrm>
            <a:off x="5509887" y="5596460"/>
            <a:ext cx="554632" cy="554632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600" dirty="0"/>
              <a:t>7</a:t>
            </a:r>
          </a:p>
        </p:txBody>
      </p:sp>
      <p:sp>
        <p:nvSpPr>
          <p:cNvPr id="15" name="Oval 77">
            <a:extLst>
              <a:ext uri="{FF2B5EF4-FFF2-40B4-BE49-F238E27FC236}">
                <a16:creationId xmlns:a16="http://schemas.microsoft.com/office/drawing/2014/main" id="{3D306AC8-B33A-1E48-98B0-3F8B9140471A}"/>
              </a:ext>
            </a:extLst>
          </p:cNvPr>
          <p:cNvSpPr/>
          <p:nvPr/>
        </p:nvSpPr>
        <p:spPr>
          <a:xfrm>
            <a:off x="6332559" y="5598605"/>
            <a:ext cx="554632" cy="554632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600" dirty="0"/>
              <a:t>8</a:t>
            </a:r>
          </a:p>
        </p:txBody>
      </p:sp>
      <p:sp>
        <p:nvSpPr>
          <p:cNvPr id="16" name="Oval 77">
            <a:extLst>
              <a:ext uri="{FF2B5EF4-FFF2-40B4-BE49-F238E27FC236}">
                <a16:creationId xmlns:a16="http://schemas.microsoft.com/office/drawing/2014/main" id="{97DB9513-E7B5-D011-8940-055ADCED97F0}"/>
              </a:ext>
            </a:extLst>
          </p:cNvPr>
          <p:cNvSpPr/>
          <p:nvPr/>
        </p:nvSpPr>
        <p:spPr>
          <a:xfrm>
            <a:off x="7147623" y="5598605"/>
            <a:ext cx="554632" cy="554632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/>
              <a:t>9</a:t>
            </a:r>
          </a:p>
        </p:txBody>
      </p:sp>
      <p:sp>
        <p:nvSpPr>
          <p:cNvPr id="17" name="Oval 77">
            <a:extLst>
              <a:ext uri="{FF2B5EF4-FFF2-40B4-BE49-F238E27FC236}">
                <a16:creationId xmlns:a16="http://schemas.microsoft.com/office/drawing/2014/main" id="{5E771E47-CEA1-5DB9-5846-2106ED139456}"/>
              </a:ext>
            </a:extLst>
          </p:cNvPr>
          <p:cNvSpPr/>
          <p:nvPr/>
        </p:nvSpPr>
        <p:spPr>
          <a:xfrm>
            <a:off x="7945235" y="5590559"/>
            <a:ext cx="554632" cy="554632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/>
              <a:t>10</a:t>
            </a:r>
          </a:p>
        </p:txBody>
      </p:sp>
      <p:sp>
        <p:nvSpPr>
          <p:cNvPr id="18" name="Oval 77">
            <a:extLst>
              <a:ext uri="{FF2B5EF4-FFF2-40B4-BE49-F238E27FC236}">
                <a16:creationId xmlns:a16="http://schemas.microsoft.com/office/drawing/2014/main" id="{41A7247D-983E-0668-5AB4-0D5E03C43573}"/>
              </a:ext>
            </a:extLst>
          </p:cNvPr>
          <p:cNvSpPr/>
          <p:nvPr/>
        </p:nvSpPr>
        <p:spPr>
          <a:xfrm>
            <a:off x="8760490" y="5590559"/>
            <a:ext cx="554632" cy="554632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/>
              <a:t>11</a:t>
            </a:r>
          </a:p>
        </p:txBody>
      </p:sp>
      <p:sp>
        <p:nvSpPr>
          <p:cNvPr id="19" name="Oval 77">
            <a:extLst>
              <a:ext uri="{FF2B5EF4-FFF2-40B4-BE49-F238E27FC236}">
                <a16:creationId xmlns:a16="http://schemas.microsoft.com/office/drawing/2014/main" id="{AA6B9D09-3F82-9924-5732-5AA05C85A6AC}"/>
              </a:ext>
            </a:extLst>
          </p:cNvPr>
          <p:cNvSpPr/>
          <p:nvPr/>
        </p:nvSpPr>
        <p:spPr>
          <a:xfrm>
            <a:off x="9504979" y="5583298"/>
            <a:ext cx="554632" cy="554632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/>
              <a:t>12</a:t>
            </a:r>
          </a:p>
        </p:txBody>
      </p:sp>
      <p:sp>
        <p:nvSpPr>
          <p:cNvPr id="20" name="Oval 77">
            <a:extLst>
              <a:ext uri="{FF2B5EF4-FFF2-40B4-BE49-F238E27FC236}">
                <a16:creationId xmlns:a16="http://schemas.microsoft.com/office/drawing/2014/main" id="{20E1C800-38E9-5FE9-6E72-18E701CD7373}"/>
              </a:ext>
            </a:extLst>
          </p:cNvPr>
          <p:cNvSpPr/>
          <p:nvPr/>
        </p:nvSpPr>
        <p:spPr>
          <a:xfrm>
            <a:off x="105347" y="5589350"/>
            <a:ext cx="554632" cy="554632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600" dirty="0"/>
              <a:t>1</a:t>
            </a:r>
          </a:p>
        </p:txBody>
      </p:sp>
      <p:sp>
        <p:nvSpPr>
          <p:cNvPr id="21" name="Oval 77">
            <a:extLst>
              <a:ext uri="{FF2B5EF4-FFF2-40B4-BE49-F238E27FC236}">
                <a16:creationId xmlns:a16="http://schemas.microsoft.com/office/drawing/2014/main" id="{354C96A6-823B-B26A-5A69-E7FB6AFE2198}"/>
              </a:ext>
            </a:extLst>
          </p:cNvPr>
          <p:cNvSpPr/>
          <p:nvPr/>
        </p:nvSpPr>
        <p:spPr>
          <a:xfrm>
            <a:off x="10260097" y="5576447"/>
            <a:ext cx="554632" cy="554632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/>
              <a:t>13</a:t>
            </a:r>
          </a:p>
        </p:txBody>
      </p:sp>
      <p:sp>
        <p:nvSpPr>
          <p:cNvPr id="22" name="Oval 77">
            <a:extLst>
              <a:ext uri="{FF2B5EF4-FFF2-40B4-BE49-F238E27FC236}">
                <a16:creationId xmlns:a16="http://schemas.microsoft.com/office/drawing/2014/main" id="{0753F630-3A89-D362-F107-894B719D6A7A}"/>
              </a:ext>
            </a:extLst>
          </p:cNvPr>
          <p:cNvSpPr/>
          <p:nvPr/>
        </p:nvSpPr>
        <p:spPr>
          <a:xfrm>
            <a:off x="10954784" y="5577556"/>
            <a:ext cx="554632" cy="554632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/>
              <a:t>14</a:t>
            </a:r>
          </a:p>
        </p:txBody>
      </p:sp>
      <p:sp>
        <p:nvSpPr>
          <p:cNvPr id="23" name="TextBox 72">
            <a:extLst>
              <a:ext uri="{FF2B5EF4-FFF2-40B4-BE49-F238E27FC236}">
                <a16:creationId xmlns:a16="http://schemas.microsoft.com/office/drawing/2014/main" id="{1B620861-E8DB-7ABA-5D5E-9A27A7CB7F7F}"/>
              </a:ext>
            </a:extLst>
          </p:cNvPr>
          <p:cNvSpPr txBox="1"/>
          <p:nvPr/>
        </p:nvSpPr>
        <p:spPr>
          <a:xfrm>
            <a:off x="10831264" y="6188898"/>
            <a:ext cx="679194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600" b="1" dirty="0">
                <a:solidFill>
                  <a:schemeClr val="bg1"/>
                </a:solidFill>
                <a:latin typeface="Century Gothic"/>
              </a:rPr>
              <a:t>Challenges and Solutions </a:t>
            </a:r>
          </a:p>
          <a:p>
            <a:endParaRPr lang="en-US" sz="600" dirty="0">
              <a:solidFill>
                <a:schemeClr val="bg1"/>
              </a:solidFill>
            </a:endParaRPr>
          </a:p>
        </p:txBody>
      </p:sp>
      <p:sp>
        <p:nvSpPr>
          <p:cNvPr id="24" name="TextBox 72">
            <a:extLst>
              <a:ext uri="{FF2B5EF4-FFF2-40B4-BE49-F238E27FC236}">
                <a16:creationId xmlns:a16="http://schemas.microsoft.com/office/drawing/2014/main" id="{EEB1FB56-E3D5-252F-8D9B-6FE05E169655}"/>
              </a:ext>
            </a:extLst>
          </p:cNvPr>
          <p:cNvSpPr txBox="1"/>
          <p:nvPr/>
        </p:nvSpPr>
        <p:spPr>
          <a:xfrm>
            <a:off x="10052538" y="6189175"/>
            <a:ext cx="741343" cy="41549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700" b="1" dirty="0">
                <a:solidFill>
                  <a:schemeClr val="bg1"/>
                </a:solidFill>
                <a:latin typeface="Century Gothic"/>
              </a:rPr>
              <a:t>Our App- Verification Plan</a:t>
            </a:r>
            <a:endParaRPr lang="en-US" sz="700" dirty="0">
              <a:solidFill>
                <a:schemeClr val="bg1"/>
              </a:solidFill>
            </a:endParaRPr>
          </a:p>
        </p:txBody>
      </p:sp>
      <p:sp>
        <p:nvSpPr>
          <p:cNvPr id="25" name="TextBox 72">
            <a:extLst>
              <a:ext uri="{FF2B5EF4-FFF2-40B4-BE49-F238E27FC236}">
                <a16:creationId xmlns:a16="http://schemas.microsoft.com/office/drawing/2014/main" id="{DBD5D20D-9D61-475E-53D2-17AC8F8B1D7A}"/>
              </a:ext>
            </a:extLst>
          </p:cNvPr>
          <p:cNvSpPr txBox="1"/>
          <p:nvPr/>
        </p:nvSpPr>
        <p:spPr>
          <a:xfrm>
            <a:off x="5273160" y="6158250"/>
            <a:ext cx="883027" cy="21544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800" b="1" dirty="0">
                <a:solidFill>
                  <a:schemeClr val="bg1"/>
                </a:solidFill>
                <a:latin typeface="Century Gothic"/>
              </a:rPr>
              <a:t>Architecture</a:t>
            </a:r>
          </a:p>
        </p:txBody>
      </p:sp>
      <p:sp>
        <p:nvSpPr>
          <p:cNvPr id="26" name="TextBox 72">
            <a:extLst>
              <a:ext uri="{FF2B5EF4-FFF2-40B4-BE49-F238E27FC236}">
                <a16:creationId xmlns:a16="http://schemas.microsoft.com/office/drawing/2014/main" id="{846E56EF-8CE6-B149-2A0F-387D02F30913}"/>
              </a:ext>
            </a:extLst>
          </p:cNvPr>
          <p:cNvSpPr txBox="1"/>
          <p:nvPr/>
        </p:nvSpPr>
        <p:spPr>
          <a:xfrm>
            <a:off x="4350187" y="6165511"/>
            <a:ext cx="883027" cy="33855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800" b="1" dirty="0" err="1">
                <a:solidFill>
                  <a:schemeClr val="bg1"/>
                </a:solidFill>
                <a:latin typeface="Century Gothic"/>
              </a:rPr>
              <a:t>BackGround</a:t>
            </a:r>
            <a:endParaRPr lang="en-US" sz="800" b="1" dirty="0">
              <a:solidFill>
                <a:schemeClr val="bg1"/>
              </a:solidFill>
              <a:latin typeface="Century Gothic"/>
            </a:endParaRPr>
          </a:p>
          <a:p>
            <a:r>
              <a:rPr lang="en-US" sz="800" b="1" dirty="0">
                <a:solidFill>
                  <a:schemeClr val="bg1"/>
                </a:solidFill>
                <a:latin typeface="Century Gothic"/>
              </a:rPr>
              <a:t>POM</a:t>
            </a:r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27" name="TextBox 72">
            <a:extLst>
              <a:ext uri="{FF2B5EF4-FFF2-40B4-BE49-F238E27FC236}">
                <a16:creationId xmlns:a16="http://schemas.microsoft.com/office/drawing/2014/main" id="{7E21E03B-401E-2347-B475-BDD5F9F6FFA0}"/>
              </a:ext>
            </a:extLst>
          </p:cNvPr>
          <p:cNvSpPr txBox="1"/>
          <p:nvPr/>
        </p:nvSpPr>
        <p:spPr>
          <a:xfrm>
            <a:off x="3534478" y="6180974"/>
            <a:ext cx="804384" cy="4616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8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BackGround</a:t>
            </a:r>
            <a:endParaRPr lang="en-US" sz="8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r>
              <a:rPr lang="en-US" sz="800" b="1" dirty="0">
                <a:solidFill>
                  <a:schemeClr val="bg1"/>
                </a:solidFill>
                <a:latin typeface="Century Gothic" panose="020B0502020202020204" pitchFamily="34" charset="0"/>
              </a:rPr>
              <a:t>Previous Researches</a:t>
            </a:r>
          </a:p>
        </p:txBody>
      </p:sp>
      <p:sp>
        <p:nvSpPr>
          <p:cNvPr id="28" name="TextBox 72">
            <a:extLst>
              <a:ext uri="{FF2B5EF4-FFF2-40B4-BE49-F238E27FC236}">
                <a16:creationId xmlns:a16="http://schemas.microsoft.com/office/drawing/2014/main" id="{FAD2317E-D165-5004-B94A-BCC11FB74B64}"/>
              </a:ext>
            </a:extLst>
          </p:cNvPr>
          <p:cNvSpPr txBox="1"/>
          <p:nvPr/>
        </p:nvSpPr>
        <p:spPr>
          <a:xfrm>
            <a:off x="-1354" y="6215603"/>
            <a:ext cx="888503" cy="4616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800" b="1" dirty="0">
                <a:solidFill>
                  <a:schemeClr val="bg1"/>
                </a:solidFill>
                <a:latin typeface="Century Gothic"/>
              </a:rPr>
              <a:t>Introduction</a:t>
            </a:r>
          </a:p>
          <a:p>
            <a:r>
              <a:rPr lang="en-US" sz="800" b="1" dirty="0">
                <a:solidFill>
                  <a:schemeClr val="bg1"/>
                </a:solidFill>
                <a:latin typeface="Century Gothic"/>
              </a:rPr>
              <a:t>Importance of smell analysis</a:t>
            </a:r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29" name="TextBox 72">
            <a:extLst>
              <a:ext uri="{FF2B5EF4-FFF2-40B4-BE49-F238E27FC236}">
                <a16:creationId xmlns:a16="http://schemas.microsoft.com/office/drawing/2014/main" id="{21FF703A-A58F-2EA2-2B0F-CEA5A29B1064}"/>
              </a:ext>
            </a:extLst>
          </p:cNvPr>
          <p:cNvSpPr txBox="1"/>
          <p:nvPr/>
        </p:nvSpPr>
        <p:spPr>
          <a:xfrm>
            <a:off x="1733085" y="6209720"/>
            <a:ext cx="836374" cy="3444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800" b="1" dirty="0">
                <a:solidFill>
                  <a:schemeClr val="bg1"/>
                </a:solidFill>
                <a:latin typeface="Century Gothic"/>
              </a:rPr>
              <a:t>Introduction</a:t>
            </a:r>
          </a:p>
          <a:p>
            <a:r>
              <a:rPr lang="en-US" sz="800" b="1" dirty="0">
                <a:solidFill>
                  <a:schemeClr val="bg1"/>
                </a:solidFill>
                <a:latin typeface="Century Gothic"/>
              </a:rPr>
              <a:t>Our Solution</a:t>
            </a:r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30" name="TextBox 72">
            <a:extLst>
              <a:ext uri="{FF2B5EF4-FFF2-40B4-BE49-F238E27FC236}">
                <a16:creationId xmlns:a16="http://schemas.microsoft.com/office/drawing/2014/main" id="{C10A63A8-04E7-1FB7-4B8D-123B381DDCC5}"/>
              </a:ext>
            </a:extLst>
          </p:cNvPr>
          <p:cNvSpPr txBox="1"/>
          <p:nvPr/>
        </p:nvSpPr>
        <p:spPr>
          <a:xfrm>
            <a:off x="2600564" y="6212643"/>
            <a:ext cx="913593" cy="21544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8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BackGround</a:t>
            </a:r>
            <a:endParaRPr lang="en-US" sz="8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31" name="TextBox 72">
            <a:extLst>
              <a:ext uri="{FF2B5EF4-FFF2-40B4-BE49-F238E27FC236}">
                <a16:creationId xmlns:a16="http://schemas.microsoft.com/office/drawing/2014/main" id="{2321B495-97A2-442E-C640-6935BA8D6D94}"/>
              </a:ext>
            </a:extLst>
          </p:cNvPr>
          <p:cNvSpPr txBox="1"/>
          <p:nvPr/>
        </p:nvSpPr>
        <p:spPr>
          <a:xfrm>
            <a:off x="891339" y="6209720"/>
            <a:ext cx="804384" cy="33855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800" b="1" dirty="0">
                <a:solidFill>
                  <a:schemeClr val="bg1"/>
                </a:solidFill>
                <a:latin typeface="Century Gothic"/>
              </a:rPr>
              <a:t>Introduction</a:t>
            </a:r>
          </a:p>
          <a:p>
            <a:r>
              <a:rPr lang="en-US" sz="800" b="1" dirty="0">
                <a:solidFill>
                  <a:schemeClr val="bg1"/>
                </a:solidFill>
                <a:latin typeface="Century Gothic"/>
              </a:rPr>
              <a:t>The problem</a:t>
            </a:r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32" name="TextBox 72">
            <a:extLst>
              <a:ext uri="{FF2B5EF4-FFF2-40B4-BE49-F238E27FC236}">
                <a16:creationId xmlns:a16="http://schemas.microsoft.com/office/drawing/2014/main" id="{5E13DEB4-26A0-1524-A9DE-69C3BB04FF3E}"/>
              </a:ext>
            </a:extLst>
          </p:cNvPr>
          <p:cNvSpPr txBox="1"/>
          <p:nvPr/>
        </p:nvSpPr>
        <p:spPr>
          <a:xfrm>
            <a:off x="9173542" y="6184445"/>
            <a:ext cx="850480" cy="4616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800" b="1" dirty="0">
                <a:solidFill>
                  <a:schemeClr val="bg1"/>
                </a:solidFill>
                <a:latin typeface="Century Gothic"/>
              </a:rPr>
              <a:t>Architecture and Technologies</a:t>
            </a:r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33" name="TextBox 72">
            <a:extLst>
              <a:ext uri="{FF2B5EF4-FFF2-40B4-BE49-F238E27FC236}">
                <a16:creationId xmlns:a16="http://schemas.microsoft.com/office/drawing/2014/main" id="{94FAFE5A-48A0-0ADF-549E-11B8EC31E30C}"/>
              </a:ext>
            </a:extLst>
          </p:cNvPr>
          <p:cNvSpPr txBox="1"/>
          <p:nvPr/>
        </p:nvSpPr>
        <p:spPr>
          <a:xfrm>
            <a:off x="6908598" y="6191643"/>
            <a:ext cx="850480" cy="33855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800" b="1" dirty="0">
                <a:solidFill>
                  <a:schemeClr val="bg1"/>
                </a:solidFill>
                <a:latin typeface="Century Gothic"/>
              </a:rPr>
              <a:t>”</a:t>
            </a:r>
            <a:r>
              <a:rPr lang="en-US" sz="800" b="1" dirty="0" err="1">
                <a:solidFill>
                  <a:schemeClr val="bg1"/>
                </a:solidFill>
                <a:latin typeface="Century Gothic"/>
              </a:rPr>
              <a:t>Smelltify</a:t>
            </a:r>
            <a:r>
              <a:rPr lang="en-US" sz="800" b="1" dirty="0">
                <a:solidFill>
                  <a:schemeClr val="bg1"/>
                </a:solidFill>
                <a:latin typeface="Century Gothic"/>
              </a:rPr>
              <a:t>”-CSV File</a:t>
            </a:r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34" name="TextBox 72">
            <a:extLst>
              <a:ext uri="{FF2B5EF4-FFF2-40B4-BE49-F238E27FC236}">
                <a16:creationId xmlns:a16="http://schemas.microsoft.com/office/drawing/2014/main" id="{F88E694C-43A5-F87C-3820-F1E090502B6D}"/>
              </a:ext>
            </a:extLst>
          </p:cNvPr>
          <p:cNvSpPr txBox="1"/>
          <p:nvPr/>
        </p:nvSpPr>
        <p:spPr>
          <a:xfrm>
            <a:off x="6186150" y="6176605"/>
            <a:ext cx="686335" cy="21544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800" b="1" dirty="0">
                <a:solidFill>
                  <a:schemeClr val="bg1"/>
                </a:solidFill>
                <a:latin typeface="Century Gothic"/>
              </a:rPr>
              <a:t>Database</a:t>
            </a:r>
          </a:p>
        </p:txBody>
      </p:sp>
      <p:sp>
        <p:nvSpPr>
          <p:cNvPr id="35" name="TextBox 72">
            <a:extLst>
              <a:ext uri="{FF2B5EF4-FFF2-40B4-BE49-F238E27FC236}">
                <a16:creationId xmlns:a16="http://schemas.microsoft.com/office/drawing/2014/main" id="{E809F11B-49CB-C4D9-7412-34C23A95522D}"/>
              </a:ext>
            </a:extLst>
          </p:cNvPr>
          <p:cNvSpPr txBox="1"/>
          <p:nvPr/>
        </p:nvSpPr>
        <p:spPr>
          <a:xfrm>
            <a:off x="7791559" y="6184445"/>
            <a:ext cx="686335" cy="21544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800" b="1" dirty="0">
                <a:solidFill>
                  <a:schemeClr val="bg1"/>
                </a:solidFill>
                <a:latin typeface="Century Gothic"/>
              </a:rPr>
              <a:t>“</a:t>
            </a:r>
            <a:r>
              <a:rPr lang="en-US" sz="800" b="1" dirty="0" err="1">
                <a:solidFill>
                  <a:schemeClr val="bg1"/>
                </a:solidFill>
                <a:latin typeface="Century Gothic"/>
              </a:rPr>
              <a:t>Smelltify</a:t>
            </a:r>
            <a:r>
              <a:rPr lang="en-US" sz="800" b="1" dirty="0">
                <a:solidFill>
                  <a:schemeClr val="bg1"/>
                </a:solidFill>
                <a:latin typeface="Century Gothic"/>
              </a:rPr>
              <a:t>”</a:t>
            </a:r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36" name="TextBox 72">
            <a:extLst>
              <a:ext uri="{FF2B5EF4-FFF2-40B4-BE49-F238E27FC236}">
                <a16:creationId xmlns:a16="http://schemas.microsoft.com/office/drawing/2014/main" id="{5F78EC39-1820-7540-B9B6-B925789EFA29}"/>
              </a:ext>
            </a:extLst>
          </p:cNvPr>
          <p:cNvSpPr txBox="1"/>
          <p:nvPr/>
        </p:nvSpPr>
        <p:spPr>
          <a:xfrm>
            <a:off x="8560201" y="6189399"/>
            <a:ext cx="554632" cy="21544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800" b="1" dirty="0">
                <a:solidFill>
                  <a:schemeClr val="bg1"/>
                </a:solidFill>
                <a:latin typeface="Century Gothic"/>
              </a:rPr>
              <a:t>Graphs</a:t>
            </a:r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37" name="TextBox 72">
            <a:extLst>
              <a:ext uri="{FF2B5EF4-FFF2-40B4-BE49-F238E27FC236}">
                <a16:creationId xmlns:a16="http://schemas.microsoft.com/office/drawing/2014/main" id="{D119B28A-DE22-84B6-3ECA-9FE8FF2474EF}"/>
              </a:ext>
            </a:extLst>
          </p:cNvPr>
          <p:cNvSpPr txBox="1"/>
          <p:nvPr/>
        </p:nvSpPr>
        <p:spPr>
          <a:xfrm>
            <a:off x="11545191" y="6178942"/>
            <a:ext cx="622203" cy="3693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600" b="1" dirty="0">
                <a:solidFill>
                  <a:schemeClr val="bg1"/>
                </a:solidFill>
                <a:latin typeface="Century Gothic"/>
              </a:rPr>
              <a:t>Results and Conclusion</a:t>
            </a:r>
          </a:p>
          <a:p>
            <a:endParaRPr lang="en-US" sz="600" dirty="0">
              <a:solidFill>
                <a:schemeClr val="bg1"/>
              </a:solidFill>
            </a:endParaRPr>
          </a:p>
        </p:txBody>
      </p:sp>
      <p:sp>
        <p:nvSpPr>
          <p:cNvPr id="38" name="Oval 77">
            <a:extLst>
              <a:ext uri="{FF2B5EF4-FFF2-40B4-BE49-F238E27FC236}">
                <a16:creationId xmlns:a16="http://schemas.microsoft.com/office/drawing/2014/main" id="{CEF36504-7AF0-EBA9-9B27-E4A2394697CA}"/>
              </a:ext>
            </a:extLst>
          </p:cNvPr>
          <p:cNvSpPr/>
          <p:nvPr/>
        </p:nvSpPr>
        <p:spPr>
          <a:xfrm>
            <a:off x="11598964" y="5576140"/>
            <a:ext cx="554632" cy="554632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/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3072283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תיבת טקסט 4">
            <a:extLst>
              <a:ext uri="{FF2B5EF4-FFF2-40B4-BE49-F238E27FC236}">
                <a16:creationId xmlns:a16="http://schemas.microsoft.com/office/drawing/2014/main" id="{DC484D28-F700-0A3B-3CD4-9586B14F0DE7}"/>
              </a:ext>
            </a:extLst>
          </p:cNvPr>
          <p:cNvSpPr txBox="1"/>
          <p:nvPr/>
        </p:nvSpPr>
        <p:spPr>
          <a:xfrm>
            <a:off x="898852" y="1718235"/>
            <a:ext cx="10441123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Achievements: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Effective comparison of one smell against multiple smells.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Notable improvement in accuracy with Random Forest.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 Conclusions: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Random Forest significantly outperformed previous models.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Improved feature creation and correlation understanding.</a:t>
            </a:r>
            <a:endParaRPr lang="pl-PL" sz="3200" dirty="0">
              <a:solidFill>
                <a:schemeClr val="bg1"/>
              </a:solidFill>
            </a:endParaRPr>
          </a:p>
        </p:txBody>
      </p:sp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8B9A4F6F-95C6-5AA9-A674-4C228CAE8849}"/>
              </a:ext>
            </a:extLst>
          </p:cNvPr>
          <p:cNvSpPr txBox="1"/>
          <p:nvPr/>
        </p:nvSpPr>
        <p:spPr>
          <a:xfrm>
            <a:off x="1176168" y="215703"/>
            <a:ext cx="610154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kern="100" dirty="0">
                <a:solidFill>
                  <a:schemeClr val="bg1"/>
                </a:solidFill>
                <a:effectLst>
                  <a:glow rad="127000">
                    <a:schemeClr val="tx2">
                      <a:lumMod val="60000"/>
                      <a:lumOff val="40000"/>
                    </a:schemeClr>
                  </a:glow>
                </a:effectLst>
                <a:latin typeface="+mj-lt"/>
                <a:cs typeface="Arial" panose="020B0604020202020204" pitchFamily="34" charset="0"/>
              </a:rPr>
              <a:t>Results and conclusion</a:t>
            </a:r>
            <a:endParaRPr lang="he-IL" sz="4000" dirty="0">
              <a:effectLst>
                <a:glow rad="127000">
                  <a:schemeClr val="tx2">
                    <a:lumMod val="60000"/>
                    <a:lumOff val="40000"/>
                  </a:schemeClr>
                </a:glow>
              </a:effectLst>
            </a:endParaRPr>
          </a:p>
        </p:txBody>
      </p:sp>
      <p:sp>
        <p:nvSpPr>
          <p:cNvPr id="8" name="Rectangle: Rounded Corners 53">
            <a:extLst>
              <a:ext uri="{FF2B5EF4-FFF2-40B4-BE49-F238E27FC236}">
                <a16:creationId xmlns:a16="http://schemas.microsoft.com/office/drawing/2014/main" id="{0B8AE163-6CA0-9812-90E9-B07FD637B9BA}"/>
              </a:ext>
            </a:extLst>
          </p:cNvPr>
          <p:cNvSpPr/>
          <p:nvPr/>
        </p:nvSpPr>
        <p:spPr>
          <a:xfrm>
            <a:off x="77441" y="5797334"/>
            <a:ext cx="11898427" cy="280286"/>
          </a:xfrm>
          <a:prstGeom prst="roundRect">
            <a:avLst>
              <a:gd name="adj" fmla="val 50000"/>
            </a:avLst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9" name="Oval 77">
            <a:extLst>
              <a:ext uri="{FF2B5EF4-FFF2-40B4-BE49-F238E27FC236}">
                <a16:creationId xmlns:a16="http://schemas.microsoft.com/office/drawing/2014/main" id="{D9AEA697-23C5-B241-8508-DC007B74D17E}"/>
              </a:ext>
            </a:extLst>
          </p:cNvPr>
          <p:cNvSpPr/>
          <p:nvPr/>
        </p:nvSpPr>
        <p:spPr>
          <a:xfrm>
            <a:off x="1842922" y="5603082"/>
            <a:ext cx="554632" cy="554632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600" dirty="0"/>
              <a:t>3</a:t>
            </a:r>
          </a:p>
        </p:txBody>
      </p:sp>
      <p:sp>
        <p:nvSpPr>
          <p:cNvPr id="10" name="Oval 77">
            <a:extLst>
              <a:ext uri="{FF2B5EF4-FFF2-40B4-BE49-F238E27FC236}">
                <a16:creationId xmlns:a16="http://schemas.microsoft.com/office/drawing/2014/main" id="{4D2873C7-CB46-2F52-062F-1B42877DF9D4}"/>
              </a:ext>
            </a:extLst>
          </p:cNvPr>
          <p:cNvSpPr/>
          <p:nvPr/>
        </p:nvSpPr>
        <p:spPr>
          <a:xfrm>
            <a:off x="2781609" y="5603502"/>
            <a:ext cx="554632" cy="554632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600" dirty="0"/>
              <a:t>4</a:t>
            </a:r>
          </a:p>
        </p:txBody>
      </p:sp>
      <p:sp>
        <p:nvSpPr>
          <p:cNvPr id="11" name="Oval 77">
            <a:extLst>
              <a:ext uri="{FF2B5EF4-FFF2-40B4-BE49-F238E27FC236}">
                <a16:creationId xmlns:a16="http://schemas.microsoft.com/office/drawing/2014/main" id="{1C419FCA-BEB6-2AEB-A767-9E16A6801A29}"/>
              </a:ext>
            </a:extLst>
          </p:cNvPr>
          <p:cNvSpPr/>
          <p:nvPr/>
        </p:nvSpPr>
        <p:spPr>
          <a:xfrm>
            <a:off x="898852" y="5597876"/>
            <a:ext cx="554632" cy="554632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600" dirty="0"/>
              <a:t>2</a:t>
            </a:r>
          </a:p>
        </p:txBody>
      </p:sp>
      <p:sp>
        <p:nvSpPr>
          <p:cNvPr id="12" name="Oval 77">
            <a:extLst>
              <a:ext uri="{FF2B5EF4-FFF2-40B4-BE49-F238E27FC236}">
                <a16:creationId xmlns:a16="http://schemas.microsoft.com/office/drawing/2014/main" id="{A5F3DAC0-5AD3-E76D-54DF-642BFC66ED83}"/>
              </a:ext>
            </a:extLst>
          </p:cNvPr>
          <p:cNvSpPr/>
          <p:nvPr/>
        </p:nvSpPr>
        <p:spPr>
          <a:xfrm>
            <a:off x="3724887" y="5603618"/>
            <a:ext cx="554632" cy="554632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600" dirty="0"/>
              <a:t>5</a:t>
            </a:r>
          </a:p>
        </p:txBody>
      </p:sp>
      <p:sp>
        <p:nvSpPr>
          <p:cNvPr id="13" name="Oval 77">
            <a:extLst>
              <a:ext uri="{FF2B5EF4-FFF2-40B4-BE49-F238E27FC236}">
                <a16:creationId xmlns:a16="http://schemas.microsoft.com/office/drawing/2014/main" id="{D81947AE-E0E7-1FA6-A0E8-7B9DBD7AC067}"/>
              </a:ext>
            </a:extLst>
          </p:cNvPr>
          <p:cNvSpPr/>
          <p:nvPr/>
        </p:nvSpPr>
        <p:spPr>
          <a:xfrm>
            <a:off x="4586465" y="5583298"/>
            <a:ext cx="554632" cy="554632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600" dirty="0"/>
              <a:t>6</a:t>
            </a:r>
          </a:p>
        </p:txBody>
      </p:sp>
      <p:sp>
        <p:nvSpPr>
          <p:cNvPr id="14" name="Oval 77">
            <a:extLst>
              <a:ext uri="{FF2B5EF4-FFF2-40B4-BE49-F238E27FC236}">
                <a16:creationId xmlns:a16="http://schemas.microsoft.com/office/drawing/2014/main" id="{580C4D55-D0F4-62E6-DD74-B96C07C3C89A}"/>
              </a:ext>
            </a:extLst>
          </p:cNvPr>
          <p:cNvSpPr/>
          <p:nvPr/>
        </p:nvSpPr>
        <p:spPr>
          <a:xfrm>
            <a:off x="5509887" y="5596460"/>
            <a:ext cx="554632" cy="554632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600" dirty="0"/>
              <a:t>7</a:t>
            </a:r>
          </a:p>
        </p:txBody>
      </p:sp>
      <p:sp>
        <p:nvSpPr>
          <p:cNvPr id="15" name="Oval 77">
            <a:extLst>
              <a:ext uri="{FF2B5EF4-FFF2-40B4-BE49-F238E27FC236}">
                <a16:creationId xmlns:a16="http://schemas.microsoft.com/office/drawing/2014/main" id="{3D306AC8-B33A-1E48-98B0-3F8B9140471A}"/>
              </a:ext>
            </a:extLst>
          </p:cNvPr>
          <p:cNvSpPr/>
          <p:nvPr/>
        </p:nvSpPr>
        <p:spPr>
          <a:xfrm>
            <a:off x="6332559" y="5598605"/>
            <a:ext cx="554632" cy="554632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600" dirty="0"/>
              <a:t>8</a:t>
            </a:r>
          </a:p>
        </p:txBody>
      </p:sp>
      <p:sp>
        <p:nvSpPr>
          <p:cNvPr id="16" name="Oval 77">
            <a:extLst>
              <a:ext uri="{FF2B5EF4-FFF2-40B4-BE49-F238E27FC236}">
                <a16:creationId xmlns:a16="http://schemas.microsoft.com/office/drawing/2014/main" id="{97DB9513-E7B5-D011-8940-055ADCED97F0}"/>
              </a:ext>
            </a:extLst>
          </p:cNvPr>
          <p:cNvSpPr/>
          <p:nvPr/>
        </p:nvSpPr>
        <p:spPr>
          <a:xfrm>
            <a:off x="7147623" y="5598605"/>
            <a:ext cx="554632" cy="554632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/>
              <a:t>9</a:t>
            </a:r>
          </a:p>
        </p:txBody>
      </p:sp>
      <p:sp>
        <p:nvSpPr>
          <p:cNvPr id="17" name="Oval 77">
            <a:extLst>
              <a:ext uri="{FF2B5EF4-FFF2-40B4-BE49-F238E27FC236}">
                <a16:creationId xmlns:a16="http://schemas.microsoft.com/office/drawing/2014/main" id="{5E771E47-CEA1-5DB9-5846-2106ED139456}"/>
              </a:ext>
            </a:extLst>
          </p:cNvPr>
          <p:cNvSpPr/>
          <p:nvPr/>
        </p:nvSpPr>
        <p:spPr>
          <a:xfrm>
            <a:off x="7945235" y="5590559"/>
            <a:ext cx="554632" cy="554632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/>
              <a:t>10</a:t>
            </a:r>
          </a:p>
        </p:txBody>
      </p:sp>
      <p:sp>
        <p:nvSpPr>
          <p:cNvPr id="18" name="Oval 77">
            <a:extLst>
              <a:ext uri="{FF2B5EF4-FFF2-40B4-BE49-F238E27FC236}">
                <a16:creationId xmlns:a16="http://schemas.microsoft.com/office/drawing/2014/main" id="{41A7247D-983E-0668-5AB4-0D5E03C43573}"/>
              </a:ext>
            </a:extLst>
          </p:cNvPr>
          <p:cNvSpPr/>
          <p:nvPr/>
        </p:nvSpPr>
        <p:spPr>
          <a:xfrm>
            <a:off x="8760490" y="5590559"/>
            <a:ext cx="554632" cy="554632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/>
              <a:t>11</a:t>
            </a:r>
          </a:p>
        </p:txBody>
      </p:sp>
      <p:sp>
        <p:nvSpPr>
          <p:cNvPr id="19" name="Oval 77">
            <a:extLst>
              <a:ext uri="{FF2B5EF4-FFF2-40B4-BE49-F238E27FC236}">
                <a16:creationId xmlns:a16="http://schemas.microsoft.com/office/drawing/2014/main" id="{AA6B9D09-3F82-9924-5732-5AA05C85A6AC}"/>
              </a:ext>
            </a:extLst>
          </p:cNvPr>
          <p:cNvSpPr/>
          <p:nvPr/>
        </p:nvSpPr>
        <p:spPr>
          <a:xfrm>
            <a:off x="9504979" y="5583298"/>
            <a:ext cx="554632" cy="554632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/>
              <a:t>12</a:t>
            </a:r>
          </a:p>
        </p:txBody>
      </p:sp>
      <p:sp>
        <p:nvSpPr>
          <p:cNvPr id="20" name="Oval 77">
            <a:extLst>
              <a:ext uri="{FF2B5EF4-FFF2-40B4-BE49-F238E27FC236}">
                <a16:creationId xmlns:a16="http://schemas.microsoft.com/office/drawing/2014/main" id="{20E1C800-38E9-5FE9-6E72-18E701CD7373}"/>
              </a:ext>
            </a:extLst>
          </p:cNvPr>
          <p:cNvSpPr/>
          <p:nvPr/>
        </p:nvSpPr>
        <p:spPr>
          <a:xfrm>
            <a:off x="105347" y="5589350"/>
            <a:ext cx="554632" cy="554632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600" dirty="0"/>
              <a:t>1</a:t>
            </a:r>
          </a:p>
        </p:txBody>
      </p:sp>
      <p:sp>
        <p:nvSpPr>
          <p:cNvPr id="21" name="Oval 77">
            <a:extLst>
              <a:ext uri="{FF2B5EF4-FFF2-40B4-BE49-F238E27FC236}">
                <a16:creationId xmlns:a16="http://schemas.microsoft.com/office/drawing/2014/main" id="{354C96A6-823B-B26A-5A69-E7FB6AFE2198}"/>
              </a:ext>
            </a:extLst>
          </p:cNvPr>
          <p:cNvSpPr/>
          <p:nvPr/>
        </p:nvSpPr>
        <p:spPr>
          <a:xfrm>
            <a:off x="10260097" y="5576447"/>
            <a:ext cx="554632" cy="554632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/>
              <a:t>13</a:t>
            </a:r>
          </a:p>
        </p:txBody>
      </p:sp>
      <p:sp>
        <p:nvSpPr>
          <p:cNvPr id="22" name="Oval 77">
            <a:extLst>
              <a:ext uri="{FF2B5EF4-FFF2-40B4-BE49-F238E27FC236}">
                <a16:creationId xmlns:a16="http://schemas.microsoft.com/office/drawing/2014/main" id="{0753F630-3A89-D362-F107-894B719D6A7A}"/>
              </a:ext>
            </a:extLst>
          </p:cNvPr>
          <p:cNvSpPr/>
          <p:nvPr/>
        </p:nvSpPr>
        <p:spPr>
          <a:xfrm>
            <a:off x="10954784" y="5577556"/>
            <a:ext cx="554632" cy="554632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/>
              <a:t>14</a:t>
            </a:r>
          </a:p>
        </p:txBody>
      </p:sp>
      <p:sp>
        <p:nvSpPr>
          <p:cNvPr id="23" name="TextBox 72">
            <a:extLst>
              <a:ext uri="{FF2B5EF4-FFF2-40B4-BE49-F238E27FC236}">
                <a16:creationId xmlns:a16="http://schemas.microsoft.com/office/drawing/2014/main" id="{1B620861-E8DB-7ABA-5D5E-9A27A7CB7F7F}"/>
              </a:ext>
            </a:extLst>
          </p:cNvPr>
          <p:cNvSpPr txBox="1"/>
          <p:nvPr/>
        </p:nvSpPr>
        <p:spPr>
          <a:xfrm>
            <a:off x="10831264" y="6188898"/>
            <a:ext cx="679194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600" b="1" dirty="0">
                <a:solidFill>
                  <a:schemeClr val="bg1"/>
                </a:solidFill>
                <a:latin typeface="Century Gothic"/>
              </a:rPr>
              <a:t>Challenges and Solutions </a:t>
            </a:r>
          </a:p>
          <a:p>
            <a:endParaRPr lang="en-US" sz="600" dirty="0">
              <a:solidFill>
                <a:schemeClr val="bg1"/>
              </a:solidFill>
            </a:endParaRPr>
          </a:p>
        </p:txBody>
      </p:sp>
      <p:sp>
        <p:nvSpPr>
          <p:cNvPr id="24" name="TextBox 72">
            <a:extLst>
              <a:ext uri="{FF2B5EF4-FFF2-40B4-BE49-F238E27FC236}">
                <a16:creationId xmlns:a16="http://schemas.microsoft.com/office/drawing/2014/main" id="{EEB1FB56-E3D5-252F-8D9B-6FE05E169655}"/>
              </a:ext>
            </a:extLst>
          </p:cNvPr>
          <p:cNvSpPr txBox="1"/>
          <p:nvPr/>
        </p:nvSpPr>
        <p:spPr>
          <a:xfrm>
            <a:off x="10052538" y="6189175"/>
            <a:ext cx="741343" cy="41549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700" b="1" dirty="0">
                <a:solidFill>
                  <a:schemeClr val="bg1"/>
                </a:solidFill>
                <a:latin typeface="Century Gothic"/>
              </a:rPr>
              <a:t>Our App- Verification Plan</a:t>
            </a:r>
            <a:endParaRPr lang="en-US" sz="700" dirty="0">
              <a:solidFill>
                <a:schemeClr val="bg1"/>
              </a:solidFill>
            </a:endParaRPr>
          </a:p>
        </p:txBody>
      </p:sp>
      <p:sp>
        <p:nvSpPr>
          <p:cNvPr id="25" name="TextBox 72">
            <a:extLst>
              <a:ext uri="{FF2B5EF4-FFF2-40B4-BE49-F238E27FC236}">
                <a16:creationId xmlns:a16="http://schemas.microsoft.com/office/drawing/2014/main" id="{DBD5D20D-9D61-475E-53D2-17AC8F8B1D7A}"/>
              </a:ext>
            </a:extLst>
          </p:cNvPr>
          <p:cNvSpPr txBox="1"/>
          <p:nvPr/>
        </p:nvSpPr>
        <p:spPr>
          <a:xfrm>
            <a:off x="5273160" y="6158250"/>
            <a:ext cx="883027" cy="21544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800" b="1" dirty="0">
                <a:solidFill>
                  <a:schemeClr val="bg1"/>
                </a:solidFill>
                <a:latin typeface="Century Gothic"/>
              </a:rPr>
              <a:t>Architecture</a:t>
            </a:r>
          </a:p>
        </p:txBody>
      </p:sp>
      <p:sp>
        <p:nvSpPr>
          <p:cNvPr id="26" name="TextBox 72">
            <a:extLst>
              <a:ext uri="{FF2B5EF4-FFF2-40B4-BE49-F238E27FC236}">
                <a16:creationId xmlns:a16="http://schemas.microsoft.com/office/drawing/2014/main" id="{846E56EF-8CE6-B149-2A0F-387D02F30913}"/>
              </a:ext>
            </a:extLst>
          </p:cNvPr>
          <p:cNvSpPr txBox="1"/>
          <p:nvPr/>
        </p:nvSpPr>
        <p:spPr>
          <a:xfrm>
            <a:off x="4350187" y="6165511"/>
            <a:ext cx="883027" cy="33855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800" b="1" dirty="0" err="1">
                <a:solidFill>
                  <a:schemeClr val="bg1"/>
                </a:solidFill>
                <a:latin typeface="Century Gothic"/>
              </a:rPr>
              <a:t>BackGround</a:t>
            </a:r>
            <a:endParaRPr lang="en-US" sz="800" b="1" dirty="0">
              <a:solidFill>
                <a:schemeClr val="bg1"/>
              </a:solidFill>
              <a:latin typeface="Century Gothic"/>
            </a:endParaRPr>
          </a:p>
          <a:p>
            <a:r>
              <a:rPr lang="en-US" sz="800" b="1" dirty="0">
                <a:solidFill>
                  <a:schemeClr val="bg1"/>
                </a:solidFill>
                <a:latin typeface="Century Gothic"/>
              </a:rPr>
              <a:t>POM</a:t>
            </a:r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27" name="TextBox 72">
            <a:extLst>
              <a:ext uri="{FF2B5EF4-FFF2-40B4-BE49-F238E27FC236}">
                <a16:creationId xmlns:a16="http://schemas.microsoft.com/office/drawing/2014/main" id="{7E21E03B-401E-2347-B475-BDD5F9F6FFA0}"/>
              </a:ext>
            </a:extLst>
          </p:cNvPr>
          <p:cNvSpPr txBox="1"/>
          <p:nvPr/>
        </p:nvSpPr>
        <p:spPr>
          <a:xfrm>
            <a:off x="3534478" y="6180974"/>
            <a:ext cx="804384" cy="4616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8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BackGround</a:t>
            </a:r>
            <a:endParaRPr lang="en-US" sz="8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r>
              <a:rPr lang="en-US" sz="800" b="1" dirty="0">
                <a:solidFill>
                  <a:schemeClr val="bg1"/>
                </a:solidFill>
                <a:latin typeface="Century Gothic" panose="020B0502020202020204" pitchFamily="34" charset="0"/>
              </a:rPr>
              <a:t>Previous Researches</a:t>
            </a:r>
          </a:p>
        </p:txBody>
      </p:sp>
      <p:sp>
        <p:nvSpPr>
          <p:cNvPr id="28" name="TextBox 72">
            <a:extLst>
              <a:ext uri="{FF2B5EF4-FFF2-40B4-BE49-F238E27FC236}">
                <a16:creationId xmlns:a16="http://schemas.microsoft.com/office/drawing/2014/main" id="{FAD2317E-D165-5004-B94A-BCC11FB74B64}"/>
              </a:ext>
            </a:extLst>
          </p:cNvPr>
          <p:cNvSpPr txBox="1"/>
          <p:nvPr/>
        </p:nvSpPr>
        <p:spPr>
          <a:xfrm>
            <a:off x="-1354" y="6215603"/>
            <a:ext cx="888503" cy="4616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800" b="1" dirty="0">
                <a:solidFill>
                  <a:schemeClr val="bg1"/>
                </a:solidFill>
                <a:latin typeface="Century Gothic"/>
              </a:rPr>
              <a:t>Introduction</a:t>
            </a:r>
          </a:p>
          <a:p>
            <a:r>
              <a:rPr lang="en-US" sz="800" b="1" dirty="0">
                <a:solidFill>
                  <a:schemeClr val="bg1"/>
                </a:solidFill>
                <a:latin typeface="Century Gothic"/>
              </a:rPr>
              <a:t>Importance of smell analysis</a:t>
            </a:r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29" name="TextBox 72">
            <a:extLst>
              <a:ext uri="{FF2B5EF4-FFF2-40B4-BE49-F238E27FC236}">
                <a16:creationId xmlns:a16="http://schemas.microsoft.com/office/drawing/2014/main" id="{21FF703A-A58F-2EA2-2B0F-CEA5A29B1064}"/>
              </a:ext>
            </a:extLst>
          </p:cNvPr>
          <p:cNvSpPr txBox="1"/>
          <p:nvPr/>
        </p:nvSpPr>
        <p:spPr>
          <a:xfrm>
            <a:off x="1733085" y="6209720"/>
            <a:ext cx="836374" cy="3444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800" b="1" dirty="0">
                <a:solidFill>
                  <a:schemeClr val="bg1"/>
                </a:solidFill>
                <a:latin typeface="Century Gothic"/>
              </a:rPr>
              <a:t>Introduction</a:t>
            </a:r>
          </a:p>
          <a:p>
            <a:r>
              <a:rPr lang="en-US" sz="800" b="1" dirty="0">
                <a:solidFill>
                  <a:schemeClr val="bg1"/>
                </a:solidFill>
                <a:latin typeface="Century Gothic"/>
              </a:rPr>
              <a:t>Our Solution</a:t>
            </a:r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30" name="TextBox 72">
            <a:extLst>
              <a:ext uri="{FF2B5EF4-FFF2-40B4-BE49-F238E27FC236}">
                <a16:creationId xmlns:a16="http://schemas.microsoft.com/office/drawing/2014/main" id="{C10A63A8-04E7-1FB7-4B8D-123B381DDCC5}"/>
              </a:ext>
            </a:extLst>
          </p:cNvPr>
          <p:cNvSpPr txBox="1"/>
          <p:nvPr/>
        </p:nvSpPr>
        <p:spPr>
          <a:xfrm>
            <a:off x="2600564" y="6212643"/>
            <a:ext cx="913593" cy="21544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8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BackGround</a:t>
            </a:r>
            <a:endParaRPr lang="en-US" sz="8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31" name="TextBox 72">
            <a:extLst>
              <a:ext uri="{FF2B5EF4-FFF2-40B4-BE49-F238E27FC236}">
                <a16:creationId xmlns:a16="http://schemas.microsoft.com/office/drawing/2014/main" id="{2321B495-97A2-442E-C640-6935BA8D6D94}"/>
              </a:ext>
            </a:extLst>
          </p:cNvPr>
          <p:cNvSpPr txBox="1"/>
          <p:nvPr/>
        </p:nvSpPr>
        <p:spPr>
          <a:xfrm>
            <a:off x="891339" y="6209720"/>
            <a:ext cx="804384" cy="33855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800" b="1" dirty="0">
                <a:solidFill>
                  <a:schemeClr val="bg1"/>
                </a:solidFill>
                <a:latin typeface="Century Gothic"/>
              </a:rPr>
              <a:t>Introduction</a:t>
            </a:r>
          </a:p>
          <a:p>
            <a:r>
              <a:rPr lang="en-US" sz="800" b="1" dirty="0">
                <a:solidFill>
                  <a:schemeClr val="bg1"/>
                </a:solidFill>
                <a:latin typeface="Century Gothic"/>
              </a:rPr>
              <a:t>The problem</a:t>
            </a:r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32" name="TextBox 72">
            <a:extLst>
              <a:ext uri="{FF2B5EF4-FFF2-40B4-BE49-F238E27FC236}">
                <a16:creationId xmlns:a16="http://schemas.microsoft.com/office/drawing/2014/main" id="{5E13DEB4-26A0-1524-A9DE-69C3BB04FF3E}"/>
              </a:ext>
            </a:extLst>
          </p:cNvPr>
          <p:cNvSpPr txBox="1"/>
          <p:nvPr/>
        </p:nvSpPr>
        <p:spPr>
          <a:xfrm>
            <a:off x="9173542" y="6184445"/>
            <a:ext cx="850480" cy="4616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800" b="1" dirty="0">
                <a:solidFill>
                  <a:schemeClr val="bg1"/>
                </a:solidFill>
                <a:latin typeface="Century Gothic"/>
              </a:rPr>
              <a:t>Architecture and Technologies</a:t>
            </a:r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33" name="TextBox 72">
            <a:extLst>
              <a:ext uri="{FF2B5EF4-FFF2-40B4-BE49-F238E27FC236}">
                <a16:creationId xmlns:a16="http://schemas.microsoft.com/office/drawing/2014/main" id="{94FAFE5A-48A0-0ADF-549E-11B8EC31E30C}"/>
              </a:ext>
            </a:extLst>
          </p:cNvPr>
          <p:cNvSpPr txBox="1"/>
          <p:nvPr/>
        </p:nvSpPr>
        <p:spPr>
          <a:xfrm>
            <a:off x="6908598" y="6191643"/>
            <a:ext cx="850480" cy="33855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800" b="1" dirty="0">
                <a:solidFill>
                  <a:schemeClr val="bg1"/>
                </a:solidFill>
                <a:latin typeface="Century Gothic"/>
              </a:rPr>
              <a:t>”</a:t>
            </a:r>
            <a:r>
              <a:rPr lang="en-US" sz="800" b="1" dirty="0" err="1">
                <a:solidFill>
                  <a:schemeClr val="bg1"/>
                </a:solidFill>
                <a:latin typeface="Century Gothic"/>
              </a:rPr>
              <a:t>Smelltify</a:t>
            </a:r>
            <a:r>
              <a:rPr lang="en-US" sz="800" b="1" dirty="0">
                <a:solidFill>
                  <a:schemeClr val="bg1"/>
                </a:solidFill>
                <a:latin typeface="Century Gothic"/>
              </a:rPr>
              <a:t>”-CSV File</a:t>
            </a:r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34" name="TextBox 72">
            <a:extLst>
              <a:ext uri="{FF2B5EF4-FFF2-40B4-BE49-F238E27FC236}">
                <a16:creationId xmlns:a16="http://schemas.microsoft.com/office/drawing/2014/main" id="{F88E694C-43A5-F87C-3820-F1E090502B6D}"/>
              </a:ext>
            </a:extLst>
          </p:cNvPr>
          <p:cNvSpPr txBox="1"/>
          <p:nvPr/>
        </p:nvSpPr>
        <p:spPr>
          <a:xfrm>
            <a:off x="6186150" y="6176605"/>
            <a:ext cx="686335" cy="21544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800" b="1" dirty="0">
                <a:solidFill>
                  <a:schemeClr val="bg1"/>
                </a:solidFill>
                <a:latin typeface="Century Gothic"/>
              </a:rPr>
              <a:t>Database</a:t>
            </a:r>
          </a:p>
        </p:txBody>
      </p:sp>
      <p:sp>
        <p:nvSpPr>
          <p:cNvPr id="35" name="TextBox 72">
            <a:extLst>
              <a:ext uri="{FF2B5EF4-FFF2-40B4-BE49-F238E27FC236}">
                <a16:creationId xmlns:a16="http://schemas.microsoft.com/office/drawing/2014/main" id="{E809F11B-49CB-C4D9-7412-34C23A95522D}"/>
              </a:ext>
            </a:extLst>
          </p:cNvPr>
          <p:cNvSpPr txBox="1"/>
          <p:nvPr/>
        </p:nvSpPr>
        <p:spPr>
          <a:xfrm>
            <a:off x="7791559" y="6184445"/>
            <a:ext cx="686335" cy="21544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800" b="1" dirty="0">
                <a:solidFill>
                  <a:schemeClr val="bg1"/>
                </a:solidFill>
                <a:latin typeface="Century Gothic"/>
              </a:rPr>
              <a:t>“</a:t>
            </a:r>
            <a:r>
              <a:rPr lang="en-US" sz="800" b="1" dirty="0" err="1">
                <a:solidFill>
                  <a:schemeClr val="bg1"/>
                </a:solidFill>
                <a:latin typeface="Century Gothic"/>
              </a:rPr>
              <a:t>Smelltify</a:t>
            </a:r>
            <a:r>
              <a:rPr lang="en-US" sz="800" b="1" dirty="0">
                <a:solidFill>
                  <a:schemeClr val="bg1"/>
                </a:solidFill>
                <a:latin typeface="Century Gothic"/>
              </a:rPr>
              <a:t>”</a:t>
            </a:r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36" name="TextBox 72">
            <a:extLst>
              <a:ext uri="{FF2B5EF4-FFF2-40B4-BE49-F238E27FC236}">
                <a16:creationId xmlns:a16="http://schemas.microsoft.com/office/drawing/2014/main" id="{5F78EC39-1820-7540-B9B6-B925789EFA29}"/>
              </a:ext>
            </a:extLst>
          </p:cNvPr>
          <p:cNvSpPr txBox="1"/>
          <p:nvPr/>
        </p:nvSpPr>
        <p:spPr>
          <a:xfrm>
            <a:off x="8560201" y="6189399"/>
            <a:ext cx="554632" cy="21544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800" b="1" dirty="0">
                <a:solidFill>
                  <a:schemeClr val="bg1"/>
                </a:solidFill>
                <a:latin typeface="Century Gothic"/>
              </a:rPr>
              <a:t>Graphs</a:t>
            </a:r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37" name="TextBox 72">
            <a:extLst>
              <a:ext uri="{FF2B5EF4-FFF2-40B4-BE49-F238E27FC236}">
                <a16:creationId xmlns:a16="http://schemas.microsoft.com/office/drawing/2014/main" id="{D119B28A-DE22-84B6-3ECA-9FE8FF2474EF}"/>
              </a:ext>
            </a:extLst>
          </p:cNvPr>
          <p:cNvSpPr txBox="1"/>
          <p:nvPr/>
        </p:nvSpPr>
        <p:spPr>
          <a:xfrm>
            <a:off x="11545191" y="6178942"/>
            <a:ext cx="622203" cy="3693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600" b="1" dirty="0">
                <a:solidFill>
                  <a:schemeClr val="bg1"/>
                </a:solidFill>
                <a:latin typeface="Century Gothic"/>
              </a:rPr>
              <a:t>Results and Conclusion</a:t>
            </a:r>
          </a:p>
          <a:p>
            <a:endParaRPr lang="en-US" sz="600" dirty="0">
              <a:solidFill>
                <a:schemeClr val="bg1"/>
              </a:solidFill>
            </a:endParaRPr>
          </a:p>
        </p:txBody>
      </p:sp>
      <p:sp>
        <p:nvSpPr>
          <p:cNvPr id="38" name="Oval 77">
            <a:extLst>
              <a:ext uri="{FF2B5EF4-FFF2-40B4-BE49-F238E27FC236}">
                <a16:creationId xmlns:a16="http://schemas.microsoft.com/office/drawing/2014/main" id="{CEF36504-7AF0-EBA9-9B27-E4A2394697CA}"/>
              </a:ext>
            </a:extLst>
          </p:cNvPr>
          <p:cNvSpPr/>
          <p:nvPr/>
        </p:nvSpPr>
        <p:spPr>
          <a:xfrm>
            <a:off x="11598964" y="5576140"/>
            <a:ext cx="554632" cy="554632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/>
              <a:t>15</a:t>
            </a:r>
          </a:p>
        </p:txBody>
      </p:sp>
      <p:sp>
        <p:nvSpPr>
          <p:cNvPr id="2" name="מציין מיקום של מספר שקופית 20">
            <a:extLst>
              <a:ext uri="{FF2B5EF4-FFF2-40B4-BE49-F238E27FC236}">
                <a16:creationId xmlns:a16="http://schemas.microsoft.com/office/drawing/2014/main" id="{920D7FF8-4A58-1B84-EB71-743097D82F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62446" y="6526950"/>
            <a:ext cx="771089" cy="322236"/>
          </a:xfrm>
        </p:spPr>
        <p:txBody>
          <a:bodyPr/>
          <a:lstStyle/>
          <a:p>
            <a:pPr rtl="1"/>
            <a:r>
              <a:rPr lang="en-US" sz="1800" dirty="0">
                <a:solidFill>
                  <a:schemeClr val="bg1"/>
                </a:solidFill>
              </a:rPr>
              <a:t>19</a:t>
            </a:r>
          </a:p>
        </p:txBody>
      </p:sp>
    </p:spTree>
    <p:extLst>
      <p:ext uri="{BB962C8B-B14F-4D97-AF65-F5344CB8AC3E}">
        <p14:creationId xmlns:p14="http://schemas.microsoft.com/office/powerpoint/2010/main" val="3856345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תיבת טקסט 9">
            <a:extLst>
              <a:ext uri="{FF2B5EF4-FFF2-40B4-BE49-F238E27FC236}">
                <a16:creationId xmlns:a16="http://schemas.microsoft.com/office/drawing/2014/main" id="{570963A9-6304-423F-AE03-2F1EEE2696A4}"/>
              </a:ext>
            </a:extLst>
          </p:cNvPr>
          <p:cNvSpPr txBox="1"/>
          <p:nvPr/>
        </p:nvSpPr>
        <p:spPr>
          <a:xfrm>
            <a:off x="2158862" y="1501834"/>
            <a:ext cx="7874276" cy="646331"/>
          </a:xfrm>
          <a:prstGeom prst="rect">
            <a:avLst/>
          </a:prstGeom>
          <a:noFill/>
          <a:effectLst>
            <a:glow rad="152400">
              <a:schemeClr val="bg1">
                <a:lumMod val="50000"/>
                <a:lumOff val="50000"/>
              </a:schemeClr>
            </a:glow>
          </a:effectLst>
        </p:spPr>
        <p:txBody>
          <a:bodyPr wrap="square">
            <a:spAutoFit/>
          </a:bodyPr>
          <a:lstStyle/>
          <a:p>
            <a:pPr algn="ctr"/>
            <a:r>
              <a:rPr lang="pl-PL" sz="3600" dirty="0">
                <a:solidFill>
                  <a:schemeClr val="bg1"/>
                </a:solidFill>
              </a:rPr>
              <a:t>Importance of smell analysis</a:t>
            </a:r>
            <a:endParaRPr lang="he-IL" sz="3600" dirty="0">
              <a:solidFill>
                <a:schemeClr val="bg1"/>
              </a:solidFill>
            </a:endParaRPr>
          </a:p>
        </p:txBody>
      </p:sp>
      <p:sp>
        <p:nvSpPr>
          <p:cNvPr id="14" name="תיבת טקסט 13">
            <a:extLst>
              <a:ext uri="{FF2B5EF4-FFF2-40B4-BE49-F238E27FC236}">
                <a16:creationId xmlns:a16="http://schemas.microsoft.com/office/drawing/2014/main" id="{5A33E814-206B-D6BB-EBA6-2D3EAF4C37A3}"/>
              </a:ext>
            </a:extLst>
          </p:cNvPr>
          <p:cNvSpPr txBox="1"/>
          <p:nvPr/>
        </p:nvSpPr>
        <p:spPr>
          <a:xfrm>
            <a:off x="2391416" y="461655"/>
            <a:ext cx="610154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kern="100" dirty="0">
                <a:solidFill>
                  <a:schemeClr val="bg1"/>
                </a:solidFill>
                <a:effectLst>
                  <a:glow rad="127000">
                    <a:schemeClr val="tx2">
                      <a:lumMod val="60000"/>
                      <a:lumOff val="40000"/>
                    </a:schemeClr>
                  </a:glow>
                </a:effectLst>
                <a:latin typeface="+mj-lt"/>
                <a:cs typeface="Arial" panose="020B0604020202020204" pitchFamily="34" charset="0"/>
              </a:rPr>
              <a:t>Introduction</a:t>
            </a:r>
            <a:endParaRPr lang="he-IL" sz="4000" dirty="0">
              <a:effectLst>
                <a:glow rad="127000">
                  <a:schemeClr val="tx2">
                    <a:lumMod val="60000"/>
                    <a:lumOff val="40000"/>
                  </a:schemeClr>
                </a:glow>
              </a:effectLst>
            </a:endParaRPr>
          </a:p>
        </p:txBody>
      </p:sp>
      <p:sp>
        <p:nvSpPr>
          <p:cNvPr id="16" name="תיבת טקסט 15">
            <a:extLst>
              <a:ext uri="{FF2B5EF4-FFF2-40B4-BE49-F238E27FC236}">
                <a16:creationId xmlns:a16="http://schemas.microsoft.com/office/drawing/2014/main" id="{5BF6B707-2C03-E524-3A8E-A2C9F508E026}"/>
              </a:ext>
            </a:extLst>
          </p:cNvPr>
          <p:cNvSpPr txBox="1"/>
          <p:nvPr/>
        </p:nvSpPr>
        <p:spPr>
          <a:xfrm>
            <a:off x="2285398" y="2383786"/>
            <a:ext cx="610154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P</a:t>
            </a:r>
            <a:r>
              <a:rPr lang="pl-PL" sz="3200" dirty="0">
                <a:solidFill>
                  <a:schemeClr val="bg1"/>
                </a:solidFill>
              </a:rPr>
              <a:t>erfumery and </a:t>
            </a:r>
            <a:r>
              <a:rPr lang="en-US" sz="3200" dirty="0">
                <a:solidFill>
                  <a:schemeClr val="bg1"/>
                </a:solidFill>
              </a:rPr>
              <a:t>C</a:t>
            </a:r>
            <a:r>
              <a:rPr lang="pl-PL" sz="3200" dirty="0">
                <a:solidFill>
                  <a:schemeClr val="bg1"/>
                </a:solidFill>
              </a:rPr>
              <a:t>osmetics</a:t>
            </a:r>
            <a:endParaRPr lang="en-US" sz="32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F</a:t>
            </a:r>
            <a:r>
              <a:rPr lang="pl-PL" sz="3200" dirty="0">
                <a:solidFill>
                  <a:schemeClr val="bg1"/>
                </a:solidFill>
              </a:rPr>
              <a:t>ood industry</a:t>
            </a:r>
            <a:endParaRPr lang="en-US" sz="32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T</a:t>
            </a:r>
            <a:r>
              <a:rPr lang="pl-PL" sz="3200" dirty="0">
                <a:solidFill>
                  <a:schemeClr val="bg1"/>
                </a:solidFill>
              </a:rPr>
              <a:t>echnology and </a:t>
            </a:r>
            <a:r>
              <a:rPr lang="en-US" sz="3200" dirty="0">
                <a:solidFill>
                  <a:schemeClr val="bg1"/>
                </a:solidFill>
              </a:rPr>
              <a:t>C</a:t>
            </a:r>
            <a:r>
              <a:rPr lang="pl-PL" sz="3200" dirty="0">
                <a:solidFill>
                  <a:schemeClr val="bg1"/>
                </a:solidFill>
              </a:rPr>
              <a:t>ommunication</a:t>
            </a:r>
            <a:endParaRPr lang="he-IL" sz="3200" dirty="0">
              <a:solidFill>
                <a:schemeClr val="bg1"/>
              </a:solidFill>
            </a:endParaRPr>
          </a:p>
        </p:txBody>
      </p:sp>
      <p:pic>
        <p:nvPicPr>
          <p:cNvPr id="20" name="תמונה 19">
            <a:extLst>
              <a:ext uri="{FF2B5EF4-FFF2-40B4-BE49-F238E27FC236}">
                <a16:creationId xmlns:a16="http://schemas.microsoft.com/office/drawing/2014/main" id="{36553C20-C14C-343A-2CAD-13ACE52FBD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6125" y="2548303"/>
            <a:ext cx="4073171" cy="299400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5" name="Rectangle: Rounded Corners 53">
            <a:extLst>
              <a:ext uri="{FF2B5EF4-FFF2-40B4-BE49-F238E27FC236}">
                <a16:creationId xmlns:a16="http://schemas.microsoft.com/office/drawing/2014/main" id="{549DEF30-CBF2-CF48-6FAA-BC35105698CE}"/>
              </a:ext>
            </a:extLst>
          </p:cNvPr>
          <p:cNvSpPr/>
          <p:nvPr/>
        </p:nvSpPr>
        <p:spPr>
          <a:xfrm>
            <a:off x="529126" y="5641704"/>
            <a:ext cx="10232428" cy="289298"/>
          </a:xfrm>
          <a:prstGeom prst="roundRect">
            <a:avLst>
              <a:gd name="adj" fmla="val 50000"/>
            </a:avLst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65" name="TextBox 72">
            <a:extLst>
              <a:ext uri="{FF2B5EF4-FFF2-40B4-BE49-F238E27FC236}">
                <a16:creationId xmlns:a16="http://schemas.microsoft.com/office/drawing/2014/main" id="{8C29AAD6-9FC4-2289-7A1E-659C02F3A9EE}"/>
              </a:ext>
            </a:extLst>
          </p:cNvPr>
          <p:cNvSpPr txBox="1"/>
          <p:nvPr/>
        </p:nvSpPr>
        <p:spPr>
          <a:xfrm>
            <a:off x="198782" y="6134112"/>
            <a:ext cx="1282149" cy="64633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Century Gothic"/>
              </a:rPr>
              <a:t>Introduction</a:t>
            </a:r>
          </a:p>
          <a:p>
            <a:r>
              <a:rPr lang="en-US" sz="1200" b="1" dirty="0">
                <a:solidFill>
                  <a:schemeClr val="bg1"/>
                </a:solidFill>
                <a:latin typeface="Century Gothic"/>
              </a:rPr>
              <a:t>Importance of smell analysis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70" name="Oval 77">
            <a:extLst>
              <a:ext uri="{FF2B5EF4-FFF2-40B4-BE49-F238E27FC236}">
                <a16:creationId xmlns:a16="http://schemas.microsoft.com/office/drawing/2014/main" id="{391D0B44-1A8D-F117-B56D-13FE452A447B}"/>
              </a:ext>
            </a:extLst>
          </p:cNvPr>
          <p:cNvSpPr/>
          <p:nvPr/>
        </p:nvSpPr>
        <p:spPr>
          <a:xfrm>
            <a:off x="413335" y="5523979"/>
            <a:ext cx="554632" cy="554632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600"/>
              <a:t>1</a:t>
            </a:r>
            <a:endParaRPr lang="en-US" sz="1600" dirty="0"/>
          </a:p>
        </p:txBody>
      </p:sp>
      <p:sp>
        <p:nvSpPr>
          <p:cNvPr id="2" name="מציין מיקום של מספר שקופית 1">
            <a:extLst>
              <a:ext uri="{FF2B5EF4-FFF2-40B4-BE49-F238E27FC236}">
                <a16:creationId xmlns:a16="http://schemas.microsoft.com/office/drawing/2014/main" id="{0CFD4069-A1EE-30F1-D575-DEAB681C4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5636" y="6492875"/>
            <a:ext cx="771089" cy="365125"/>
          </a:xfrm>
        </p:spPr>
        <p:txBody>
          <a:bodyPr/>
          <a:lstStyle/>
          <a:p>
            <a:pPr rtl="1"/>
            <a:fld id="{3A98EE3D-8CD1-4C3F-BD1C-C98C9596463C}" type="slidenum">
              <a:rPr lang="en-US" sz="1800" smtClean="0">
                <a:solidFill>
                  <a:schemeClr val="bg1"/>
                </a:solidFill>
              </a:rPr>
              <a:pPr rtl="1"/>
              <a:t>2</a:t>
            </a:fld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714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4" grpId="0"/>
      <p:bldP spid="1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מלבן 2">
            <a:extLst>
              <a:ext uri="{FF2B5EF4-FFF2-40B4-BE49-F238E27FC236}">
                <a16:creationId xmlns:a16="http://schemas.microsoft.com/office/drawing/2014/main" id="{EF09F27E-FF24-7A03-BC6E-0F7E30E50A8C}"/>
              </a:ext>
            </a:extLst>
          </p:cNvPr>
          <p:cNvSpPr/>
          <p:nvPr/>
        </p:nvSpPr>
        <p:spPr>
          <a:xfrm>
            <a:off x="2576495" y="2967335"/>
            <a:ext cx="683328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Thank you for listening</a:t>
            </a:r>
            <a:endParaRPr lang="he-IL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4" name="מציין מיקום של מספר שקופית 1">
            <a:extLst>
              <a:ext uri="{FF2B5EF4-FFF2-40B4-BE49-F238E27FC236}">
                <a16:creationId xmlns:a16="http://schemas.microsoft.com/office/drawing/2014/main" id="{10703046-B6BF-F75E-321F-A6B91AD349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09492" y="6492875"/>
            <a:ext cx="771089" cy="365125"/>
          </a:xfrm>
        </p:spPr>
        <p:txBody>
          <a:bodyPr/>
          <a:lstStyle/>
          <a:p>
            <a:pPr rtl="1"/>
            <a:r>
              <a:rPr lang="en-US" sz="1800" dirty="0">
                <a:solidFill>
                  <a:schemeClr val="bg1"/>
                </a:solidFill>
              </a:rPr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27701413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תיבת טקסט 9">
            <a:extLst>
              <a:ext uri="{FF2B5EF4-FFF2-40B4-BE49-F238E27FC236}">
                <a16:creationId xmlns:a16="http://schemas.microsoft.com/office/drawing/2014/main" id="{FFF36FDA-ECF0-72D0-5553-005C11ED886C}"/>
              </a:ext>
            </a:extLst>
          </p:cNvPr>
          <p:cNvSpPr txBox="1"/>
          <p:nvPr/>
        </p:nvSpPr>
        <p:spPr>
          <a:xfrm>
            <a:off x="926824" y="1396729"/>
            <a:ext cx="10560326" cy="404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0" i="0" u="none" strike="noStrike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Gerkin</a:t>
            </a:r>
            <a:r>
              <a:rPr lang="en-US" sz="20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, R. C., &amp; </a:t>
            </a:r>
            <a:r>
              <a:rPr lang="en-US" sz="2000" b="0" i="0" u="none" strike="noStrike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Wiltschko</a:t>
            </a:r>
            <a:r>
              <a:rPr lang="en-US" sz="20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, A. B. (2022). Digitizing smell: Using molecular maps to understand odor. </a:t>
            </a:r>
            <a:r>
              <a:rPr lang="en-US" sz="2000" b="0" i="1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Google AI Blog</a:t>
            </a:r>
            <a:r>
              <a:rPr lang="en-US" sz="20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  <a:highlight>
                <a:srgbClr val="FFFFFF"/>
              </a:highlight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Chacko, R., Jain, D., Patwardhan, M., Puri, A., </a:t>
            </a:r>
            <a:r>
              <a:rPr lang="en-US" sz="2000" b="0" i="0" u="none" strike="noStrike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Karande</a:t>
            </a:r>
            <a:r>
              <a:rPr lang="en-US" sz="20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, S., &amp; Rai, B. (2020). Data based predictive models for odor perception. *Scientific Reports*. </a:t>
            </a:r>
            <a:r>
              <a:rPr lang="en-US" sz="20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https://doi.org/10.1038/s41598-020-73978-1</a:t>
            </a:r>
            <a:endParaRPr lang="en-US" sz="2000" b="0" i="0" u="none" strike="noStrike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15000"/>
              </a:lnSpc>
            </a:pPr>
            <a:r>
              <a:rPr lang="en-US" sz="44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.</a:t>
            </a:r>
            <a:r>
              <a:rPr lang="en-US" sz="18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1800" u="sng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https://www.kaggle.com/datasets/aryanamitbarsainyan/multi-labelled-smiles-odors-dataset/data</a:t>
            </a:r>
            <a:r>
              <a:rPr lang="en-US" sz="18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endParaRPr lang="en-IL" sz="1800" dirty="0">
              <a:solidFill>
                <a:schemeClr val="bg1"/>
              </a:solidFill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>
              <a:lnSpc>
                <a:spcPct val="115000"/>
              </a:lnSpc>
            </a:pPr>
            <a:r>
              <a:rPr lang="en-US" sz="4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.</a:t>
            </a:r>
            <a:r>
              <a:rPr lang="en-US" sz="18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1800" u="sng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https://towardsdatascience.com/xgboost-the-definitive-guide-part-1-cc24d2dcd87a</a:t>
            </a:r>
            <a:r>
              <a:rPr lang="en-US" sz="18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  </a:t>
            </a:r>
            <a:endParaRPr lang="en-IL" sz="1800" dirty="0">
              <a:solidFill>
                <a:schemeClr val="bg1"/>
              </a:solidFill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he-IL" sz="2000" dirty="0"/>
          </a:p>
        </p:txBody>
      </p:sp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43428036-AB95-6C67-633C-406E295759B9}"/>
              </a:ext>
            </a:extLst>
          </p:cNvPr>
          <p:cNvSpPr txBox="1"/>
          <p:nvPr/>
        </p:nvSpPr>
        <p:spPr>
          <a:xfrm>
            <a:off x="926824" y="688843"/>
            <a:ext cx="610154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kern="100" dirty="0">
                <a:solidFill>
                  <a:schemeClr val="bg1"/>
                </a:solidFill>
                <a:effectLst>
                  <a:glow rad="127000">
                    <a:schemeClr val="tx2">
                      <a:lumMod val="60000"/>
                      <a:lumOff val="40000"/>
                    </a:schemeClr>
                  </a:glow>
                </a:effectLst>
                <a:latin typeface="+mj-lt"/>
                <a:cs typeface="Arial" panose="020B0604020202020204" pitchFamily="34" charset="0"/>
              </a:rPr>
              <a:t>References</a:t>
            </a:r>
            <a:endParaRPr lang="he-IL" sz="4000" dirty="0">
              <a:effectLst>
                <a:glow rad="127000">
                  <a:schemeClr val="tx2">
                    <a:lumMod val="60000"/>
                    <a:lumOff val="40000"/>
                  </a:schemeClr>
                </a:glow>
              </a:effectLst>
            </a:endParaRPr>
          </a:p>
        </p:txBody>
      </p:sp>
      <p:sp>
        <p:nvSpPr>
          <p:cNvPr id="4" name="מציין מיקום של מספר שקופית 1">
            <a:extLst>
              <a:ext uri="{FF2B5EF4-FFF2-40B4-BE49-F238E27FC236}">
                <a16:creationId xmlns:a16="http://schemas.microsoft.com/office/drawing/2014/main" id="{853F2C61-F4FD-ADF6-EB6A-88C54E921B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8822" y="6538808"/>
            <a:ext cx="771089" cy="365125"/>
          </a:xfrm>
        </p:spPr>
        <p:txBody>
          <a:bodyPr/>
          <a:lstStyle/>
          <a:p>
            <a:pPr rtl="1"/>
            <a:r>
              <a:rPr lang="en-US" sz="1800" dirty="0">
                <a:solidFill>
                  <a:schemeClr val="bg1"/>
                </a:solidFill>
              </a:rPr>
              <a:t>21</a:t>
            </a:r>
          </a:p>
        </p:txBody>
      </p:sp>
    </p:spTree>
    <p:extLst>
      <p:ext uri="{BB962C8B-B14F-4D97-AF65-F5344CB8AC3E}">
        <p14:creationId xmlns:p14="http://schemas.microsoft.com/office/powerpoint/2010/main" val="41012052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תיבת טקסט 4">
            <a:extLst>
              <a:ext uri="{FF2B5EF4-FFF2-40B4-BE49-F238E27FC236}">
                <a16:creationId xmlns:a16="http://schemas.microsoft.com/office/drawing/2014/main" id="{1B1AEEDF-72B4-CBC3-4713-FBDA22BBD15F}"/>
              </a:ext>
            </a:extLst>
          </p:cNvPr>
          <p:cNvSpPr txBox="1"/>
          <p:nvPr/>
        </p:nvSpPr>
        <p:spPr>
          <a:xfrm>
            <a:off x="566697" y="2447376"/>
            <a:ext cx="10008705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0000"/>
                </a:solidFill>
              </a:rPr>
              <a:t>Smell absorption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0000"/>
                </a:solidFill>
              </a:rPr>
              <a:t>Smell identification and characterization analysis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0000"/>
                </a:solidFill>
              </a:rPr>
              <a:t>Preparing the output for the input the smell creation phase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0000"/>
                </a:solidFill>
              </a:rPr>
              <a:t>Create new smell</a:t>
            </a:r>
            <a:br>
              <a:rPr lang="en-US" sz="3600" dirty="0">
                <a:solidFill>
                  <a:srgbClr val="000000"/>
                </a:solidFill>
              </a:rPr>
            </a:br>
            <a:endParaRPr lang="he-IL" sz="3600" dirty="0"/>
          </a:p>
        </p:txBody>
      </p:sp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4BE00A6A-AA1C-0FC0-E211-E8567715F83B}"/>
              </a:ext>
            </a:extLst>
          </p:cNvPr>
          <p:cNvSpPr txBox="1"/>
          <p:nvPr/>
        </p:nvSpPr>
        <p:spPr>
          <a:xfrm>
            <a:off x="2021124" y="1220546"/>
            <a:ext cx="7874276" cy="646331"/>
          </a:xfrm>
          <a:prstGeom prst="rect">
            <a:avLst/>
          </a:prstGeom>
          <a:noFill/>
          <a:effectLst>
            <a:glow rad="152400">
              <a:schemeClr val="bg1">
                <a:lumMod val="50000"/>
                <a:lumOff val="50000"/>
              </a:schemeClr>
            </a:glow>
          </a:effectLst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The problem</a:t>
            </a:r>
            <a:endParaRPr lang="he-IL" sz="3600" dirty="0">
              <a:solidFill>
                <a:schemeClr val="bg1"/>
              </a:solidFill>
            </a:endParaRPr>
          </a:p>
        </p:txBody>
      </p:sp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F33DC4DD-4717-1565-1B91-2A9FC6951A94}"/>
              </a:ext>
            </a:extLst>
          </p:cNvPr>
          <p:cNvSpPr txBox="1"/>
          <p:nvPr/>
        </p:nvSpPr>
        <p:spPr>
          <a:xfrm>
            <a:off x="2391416" y="461655"/>
            <a:ext cx="610154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kern="100" dirty="0">
                <a:solidFill>
                  <a:schemeClr val="bg1"/>
                </a:solidFill>
                <a:effectLst>
                  <a:glow rad="127000">
                    <a:schemeClr val="tx2">
                      <a:lumMod val="60000"/>
                      <a:lumOff val="40000"/>
                    </a:schemeClr>
                  </a:glow>
                </a:effectLst>
                <a:latin typeface="+mj-lt"/>
                <a:cs typeface="Arial" panose="020B0604020202020204" pitchFamily="34" charset="0"/>
              </a:rPr>
              <a:t>Introduction</a:t>
            </a:r>
            <a:endParaRPr lang="he-IL" sz="4000" dirty="0">
              <a:effectLst>
                <a:glow rad="127000">
                  <a:schemeClr val="tx2">
                    <a:lumMod val="60000"/>
                    <a:lumOff val="40000"/>
                  </a:schemeClr>
                </a:glow>
              </a:effectLst>
            </a:endParaRPr>
          </a:p>
        </p:txBody>
      </p:sp>
      <p:pic>
        <p:nvPicPr>
          <p:cNvPr id="8" name="תמונה 7">
            <a:extLst>
              <a:ext uri="{FF2B5EF4-FFF2-40B4-BE49-F238E27FC236}">
                <a16:creationId xmlns:a16="http://schemas.microsoft.com/office/drawing/2014/main" id="{CCDE9011-16E1-6009-2837-7AB5BA0AFBC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0" t="10036" r="307" b="47358"/>
          <a:stretch/>
        </p:blipFill>
        <p:spPr>
          <a:xfrm>
            <a:off x="7753153" y="199935"/>
            <a:ext cx="4438847" cy="2006504"/>
          </a:xfrm>
          <a:prstGeom prst="rect">
            <a:avLst/>
          </a:prstGeom>
        </p:spPr>
      </p:pic>
      <p:sp>
        <p:nvSpPr>
          <p:cNvPr id="9" name="Rectangle: Rounded Corners 53">
            <a:extLst>
              <a:ext uri="{FF2B5EF4-FFF2-40B4-BE49-F238E27FC236}">
                <a16:creationId xmlns:a16="http://schemas.microsoft.com/office/drawing/2014/main" id="{BC1C75C8-2366-2485-B4B9-26FFA95D39BB}"/>
              </a:ext>
            </a:extLst>
          </p:cNvPr>
          <p:cNvSpPr/>
          <p:nvPr/>
        </p:nvSpPr>
        <p:spPr>
          <a:xfrm>
            <a:off x="682488" y="5796857"/>
            <a:ext cx="10232428" cy="289298"/>
          </a:xfrm>
          <a:prstGeom prst="roundRect">
            <a:avLst>
              <a:gd name="adj" fmla="val 50000"/>
            </a:avLst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0" name="TextBox 72">
            <a:extLst>
              <a:ext uri="{FF2B5EF4-FFF2-40B4-BE49-F238E27FC236}">
                <a16:creationId xmlns:a16="http://schemas.microsoft.com/office/drawing/2014/main" id="{111627E3-5D9D-BC72-5AF1-D4C80545580F}"/>
              </a:ext>
            </a:extLst>
          </p:cNvPr>
          <p:cNvSpPr txBox="1"/>
          <p:nvPr/>
        </p:nvSpPr>
        <p:spPr>
          <a:xfrm>
            <a:off x="135107" y="6211669"/>
            <a:ext cx="1417812" cy="6463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Century Gothic"/>
              </a:rPr>
              <a:t>Introduction</a:t>
            </a:r>
          </a:p>
          <a:p>
            <a:r>
              <a:rPr lang="en-US" sz="1200" b="1" dirty="0">
                <a:solidFill>
                  <a:schemeClr val="bg1"/>
                </a:solidFill>
                <a:latin typeface="Century Gothic"/>
              </a:rPr>
              <a:t>Importance of smell analysis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1" name="Oval 77">
            <a:extLst>
              <a:ext uri="{FF2B5EF4-FFF2-40B4-BE49-F238E27FC236}">
                <a16:creationId xmlns:a16="http://schemas.microsoft.com/office/drawing/2014/main" id="{45D88424-9EE5-7F89-A8A8-F8D1382B1893}"/>
              </a:ext>
            </a:extLst>
          </p:cNvPr>
          <p:cNvSpPr/>
          <p:nvPr/>
        </p:nvSpPr>
        <p:spPr>
          <a:xfrm>
            <a:off x="566697" y="5659255"/>
            <a:ext cx="554632" cy="554632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600" dirty="0"/>
              <a:t>1</a:t>
            </a:r>
          </a:p>
        </p:txBody>
      </p:sp>
      <p:sp>
        <p:nvSpPr>
          <p:cNvPr id="12" name="Oval 77">
            <a:extLst>
              <a:ext uri="{FF2B5EF4-FFF2-40B4-BE49-F238E27FC236}">
                <a16:creationId xmlns:a16="http://schemas.microsoft.com/office/drawing/2014/main" id="{6F64E2EA-45E9-CCF8-EC80-2160A49CAA6F}"/>
              </a:ext>
            </a:extLst>
          </p:cNvPr>
          <p:cNvSpPr/>
          <p:nvPr/>
        </p:nvSpPr>
        <p:spPr>
          <a:xfrm>
            <a:off x="1802034" y="5659255"/>
            <a:ext cx="554632" cy="554632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600" dirty="0"/>
              <a:t>2</a:t>
            </a:r>
          </a:p>
        </p:txBody>
      </p:sp>
      <p:sp>
        <p:nvSpPr>
          <p:cNvPr id="13" name="TextBox 72">
            <a:extLst>
              <a:ext uri="{FF2B5EF4-FFF2-40B4-BE49-F238E27FC236}">
                <a16:creationId xmlns:a16="http://schemas.microsoft.com/office/drawing/2014/main" id="{777258ED-FD83-E098-F02A-2DEDB205433E}"/>
              </a:ext>
            </a:extLst>
          </p:cNvPr>
          <p:cNvSpPr txBox="1"/>
          <p:nvPr/>
        </p:nvSpPr>
        <p:spPr>
          <a:xfrm>
            <a:off x="1624258" y="6237070"/>
            <a:ext cx="1170238" cy="46166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Century Gothic"/>
              </a:rPr>
              <a:t>Introduction</a:t>
            </a:r>
          </a:p>
          <a:p>
            <a:r>
              <a:rPr lang="en-US" sz="1200" b="1" dirty="0">
                <a:solidFill>
                  <a:schemeClr val="bg1"/>
                </a:solidFill>
                <a:latin typeface="Century Gothic"/>
              </a:rPr>
              <a:t>The problem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" name="מציין מיקום של מספר שקופית 1">
            <a:extLst>
              <a:ext uri="{FF2B5EF4-FFF2-40B4-BE49-F238E27FC236}">
                <a16:creationId xmlns:a16="http://schemas.microsoft.com/office/drawing/2014/main" id="{2610E3DC-E6DB-6BF5-0948-BA3D77AA22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52621" y="6534834"/>
            <a:ext cx="771089" cy="365125"/>
          </a:xfrm>
        </p:spPr>
        <p:txBody>
          <a:bodyPr/>
          <a:lstStyle/>
          <a:p>
            <a:pPr rtl="1"/>
            <a:fld id="{3A98EE3D-8CD1-4C3F-BD1C-C98C9596463C}" type="slidenum">
              <a:rPr lang="en-US" sz="1800" smtClean="0">
                <a:solidFill>
                  <a:schemeClr val="bg1"/>
                </a:solidFill>
              </a:rPr>
              <a:pPr rtl="1"/>
              <a:t>3</a:t>
            </a:fld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9638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תיבת טקסט 4">
            <a:extLst>
              <a:ext uri="{FF2B5EF4-FFF2-40B4-BE49-F238E27FC236}">
                <a16:creationId xmlns:a16="http://schemas.microsoft.com/office/drawing/2014/main" id="{1B1AEEDF-72B4-CBC3-4713-FBDA22BBD15F}"/>
              </a:ext>
            </a:extLst>
          </p:cNvPr>
          <p:cNvSpPr txBox="1"/>
          <p:nvPr/>
        </p:nvSpPr>
        <p:spPr>
          <a:xfrm>
            <a:off x="682488" y="1858389"/>
            <a:ext cx="10008705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Classification smells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Using deep learning algorithms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0000"/>
                </a:solidFill>
              </a:rPr>
              <a:t>Application</a:t>
            </a:r>
          </a:p>
          <a:p>
            <a:pPr algn="ctr"/>
            <a:endParaRPr lang="en-US" sz="3600" dirty="0">
              <a:solidFill>
                <a:srgbClr val="000000"/>
              </a:solidFill>
            </a:endParaRPr>
          </a:p>
        </p:txBody>
      </p:sp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4BE00A6A-AA1C-0FC0-E211-E8567715F83B}"/>
              </a:ext>
            </a:extLst>
          </p:cNvPr>
          <p:cNvSpPr txBox="1"/>
          <p:nvPr/>
        </p:nvSpPr>
        <p:spPr>
          <a:xfrm>
            <a:off x="2158862" y="1061143"/>
            <a:ext cx="7874276" cy="646331"/>
          </a:xfrm>
          <a:prstGeom prst="rect">
            <a:avLst/>
          </a:prstGeom>
          <a:noFill/>
          <a:effectLst>
            <a:glow rad="152400">
              <a:schemeClr val="bg1">
                <a:lumMod val="50000"/>
                <a:lumOff val="50000"/>
              </a:schemeClr>
            </a:glow>
          </a:effectLst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Our solution</a:t>
            </a:r>
            <a:endParaRPr lang="he-IL" sz="3600" dirty="0">
              <a:solidFill>
                <a:schemeClr val="bg1"/>
              </a:solidFill>
            </a:endParaRPr>
          </a:p>
        </p:txBody>
      </p:sp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F33DC4DD-4717-1565-1B91-2A9FC6951A94}"/>
              </a:ext>
            </a:extLst>
          </p:cNvPr>
          <p:cNvSpPr txBox="1"/>
          <p:nvPr/>
        </p:nvSpPr>
        <p:spPr>
          <a:xfrm>
            <a:off x="2391416" y="461655"/>
            <a:ext cx="610154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kern="100" dirty="0">
                <a:solidFill>
                  <a:schemeClr val="bg1"/>
                </a:solidFill>
                <a:effectLst>
                  <a:glow rad="127000">
                    <a:schemeClr val="tx2">
                      <a:lumMod val="60000"/>
                      <a:lumOff val="40000"/>
                    </a:schemeClr>
                  </a:glow>
                </a:effectLst>
                <a:latin typeface="+mj-lt"/>
                <a:cs typeface="Arial" panose="020B0604020202020204" pitchFamily="34" charset="0"/>
              </a:rPr>
              <a:t>Introduction</a:t>
            </a:r>
            <a:endParaRPr lang="he-IL" sz="4000" dirty="0">
              <a:effectLst>
                <a:glow rad="127000">
                  <a:schemeClr val="tx2">
                    <a:lumMod val="60000"/>
                    <a:lumOff val="40000"/>
                  </a:schemeClr>
                </a:glow>
              </a:effectLst>
            </a:endParaRPr>
          </a:p>
        </p:txBody>
      </p:sp>
      <p:pic>
        <p:nvPicPr>
          <p:cNvPr id="8" name="תמונה 7">
            <a:extLst>
              <a:ext uri="{FF2B5EF4-FFF2-40B4-BE49-F238E27FC236}">
                <a16:creationId xmlns:a16="http://schemas.microsoft.com/office/drawing/2014/main" id="{CCDE9011-16E1-6009-2837-7AB5BA0AFBC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0" t="10036" r="307" b="47358"/>
          <a:stretch/>
        </p:blipFill>
        <p:spPr>
          <a:xfrm>
            <a:off x="7760534" y="87904"/>
            <a:ext cx="4431466" cy="2003168"/>
          </a:xfrm>
          <a:prstGeom prst="rect">
            <a:avLst/>
          </a:prstGeom>
        </p:spPr>
      </p:pic>
      <p:sp>
        <p:nvSpPr>
          <p:cNvPr id="9" name="Rectangle: Rounded Corners 53">
            <a:extLst>
              <a:ext uri="{FF2B5EF4-FFF2-40B4-BE49-F238E27FC236}">
                <a16:creationId xmlns:a16="http://schemas.microsoft.com/office/drawing/2014/main" id="{BC1C75C8-2366-2485-B4B9-26FFA95D39BB}"/>
              </a:ext>
            </a:extLst>
          </p:cNvPr>
          <p:cNvSpPr/>
          <p:nvPr/>
        </p:nvSpPr>
        <p:spPr>
          <a:xfrm>
            <a:off x="682488" y="5796857"/>
            <a:ext cx="10232428" cy="289298"/>
          </a:xfrm>
          <a:prstGeom prst="roundRect">
            <a:avLst>
              <a:gd name="adj" fmla="val 50000"/>
            </a:avLst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0" name="TextBox 72">
            <a:extLst>
              <a:ext uri="{FF2B5EF4-FFF2-40B4-BE49-F238E27FC236}">
                <a16:creationId xmlns:a16="http://schemas.microsoft.com/office/drawing/2014/main" id="{111627E3-5D9D-BC72-5AF1-D4C80545580F}"/>
              </a:ext>
            </a:extLst>
          </p:cNvPr>
          <p:cNvSpPr txBox="1"/>
          <p:nvPr/>
        </p:nvSpPr>
        <p:spPr>
          <a:xfrm>
            <a:off x="135107" y="6211669"/>
            <a:ext cx="1417812" cy="6463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Century Gothic"/>
              </a:rPr>
              <a:t>Introduction</a:t>
            </a:r>
          </a:p>
          <a:p>
            <a:r>
              <a:rPr lang="en-US" sz="1200" b="1" dirty="0">
                <a:solidFill>
                  <a:schemeClr val="bg1"/>
                </a:solidFill>
                <a:latin typeface="Century Gothic"/>
              </a:rPr>
              <a:t>Importance of smell analysis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1" name="Oval 77">
            <a:extLst>
              <a:ext uri="{FF2B5EF4-FFF2-40B4-BE49-F238E27FC236}">
                <a16:creationId xmlns:a16="http://schemas.microsoft.com/office/drawing/2014/main" id="{45D88424-9EE5-7F89-A8A8-F8D1382B1893}"/>
              </a:ext>
            </a:extLst>
          </p:cNvPr>
          <p:cNvSpPr/>
          <p:nvPr/>
        </p:nvSpPr>
        <p:spPr>
          <a:xfrm>
            <a:off x="566697" y="5609560"/>
            <a:ext cx="554632" cy="554632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600" dirty="0"/>
              <a:t>1</a:t>
            </a:r>
          </a:p>
        </p:txBody>
      </p:sp>
      <p:sp>
        <p:nvSpPr>
          <p:cNvPr id="12" name="Oval 77">
            <a:extLst>
              <a:ext uri="{FF2B5EF4-FFF2-40B4-BE49-F238E27FC236}">
                <a16:creationId xmlns:a16="http://schemas.microsoft.com/office/drawing/2014/main" id="{6F64E2EA-45E9-CCF8-EC80-2160A49CAA6F}"/>
              </a:ext>
            </a:extLst>
          </p:cNvPr>
          <p:cNvSpPr/>
          <p:nvPr/>
        </p:nvSpPr>
        <p:spPr>
          <a:xfrm>
            <a:off x="3147370" y="5601965"/>
            <a:ext cx="554632" cy="554632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600" dirty="0"/>
              <a:t>3</a:t>
            </a:r>
          </a:p>
        </p:txBody>
      </p:sp>
      <p:sp>
        <p:nvSpPr>
          <p:cNvPr id="13" name="TextBox 72">
            <a:extLst>
              <a:ext uri="{FF2B5EF4-FFF2-40B4-BE49-F238E27FC236}">
                <a16:creationId xmlns:a16="http://schemas.microsoft.com/office/drawing/2014/main" id="{777258ED-FD83-E098-F02A-2DEDB205433E}"/>
              </a:ext>
            </a:extLst>
          </p:cNvPr>
          <p:cNvSpPr txBox="1"/>
          <p:nvPr/>
        </p:nvSpPr>
        <p:spPr>
          <a:xfrm>
            <a:off x="2839567" y="6205447"/>
            <a:ext cx="1170238" cy="46166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Century Gothic"/>
              </a:rPr>
              <a:t>Introduction</a:t>
            </a:r>
          </a:p>
          <a:p>
            <a:r>
              <a:rPr lang="en-US" sz="1200" b="1" dirty="0">
                <a:solidFill>
                  <a:schemeClr val="bg1"/>
                </a:solidFill>
                <a:latin typeface="Century Gothic"/>
              </a:rPr>
              <a:t>Our solution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" name="מציין מיקום של מספר שקופית 1">
            <a:extLst>
              <a:ext uri="{FF2B5EF4-FFF2-40B4-BE49-F238E27FC236}">
                <a16:creationId xmlns:a16="http://schemas.microsoft.com/office/drawing/2014/main" id="{30A65124-AC74-0D0B-3646-6F24F03624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39921" y="6534834"/>
            <a:ext cx="771089" cy="365125"/>
          </a:xfrm>
        </p:spPr>
        <p:txBody>
          <a:bodyPr/>
          <a:lstStyle/>
          <a:p>
            <a:pPr rtl="1"/>
            <a:fld id="{3A98EE3D-8CD1-4C3F-BD1C-C98C9596463C}" type="slidenum">
              <a:rPr lang="en-US" sz="1800" smtClean="0">
                <a:solidFill>
                  <a:schemeClr val="bg1"/>
                </a:solidFill>
              </a:rPr>
              <a:pPr rtl="1"/>
              <a:t>4</a:t>
            </a:fld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3" name="Oval 77">
            <a:extLst>
              <a:ext uri="{FF2B5EF4-FFF2-40B4-BE49-F238E27FC236}">
                <a16:creationId xmlns:a16="http://schemas.microsoft.com/office/drawing/2014/main" id="{21F0E73A-9DAE-0718-6E97-7C378D0CFBD5}"/>
              </a:ext>
            </a:extLst>
          </p:cNvPr>
          <p:cNvSpPr/>
          <p:nvPr/>
        </p:nvSpPr>
        <p:spPr>
          <a:xfrm>
            <a:off x="1836784" y="5601965"/>
            <a:ext cx="554632" cy="554632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600" dirty="0"/>
              <a:t>2</a:t>
            </a:r>
          </a:p>
        </p:txBody>
      </p:sp>
      <p:sp>
        <p:nvSpPr>
          <p:cNvPr id="4" name="TextBox 72">
            <a:extLst>
              <a:ext uri="{FF2B5EF4-FFF2-40B4-BE49-F238E27FC236}">
                <a16:creationId xmlns:a16="http://schemas.microsoft.com/office/drawing/2014/main" id="{77146C0E-5B85-0460-7587-A18F268C4AEC}"/>
              </a:ext>
            </a:extLst>
          </p:cNvPr>
          <p:cNvSpPr txBox="1"/>
          <p:nvPr/>
        </p:nvSpPr>
        <p:spPr>
          <a:xfrm>
            <a:off x="1573743" y="6225544"/>
            <a:ext cx="1170238" cy="4616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Century Gothic"/>
              </a:rPr>
              <a:t>Introduction</a:t>
            </a:r>
          </a:p>
          <a:p>
            <a:r>
              <a:rPr lang="en-US" sz="1200" b="1" dirty="0">
                <a:solidFill>
                  <a:schemeClr val="bg1"/>
                </a:solidFill>
                <a:latin typeface="Century Gothic"/>
              </a:rPr>
              <a:t>The problem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2684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he best and worst smells in the world according to scientists - BBC  Newsround">
            <a:extLst>
              <a:ext uri="{FF2B5EF4-FFF2-40B4-BE49-F238E27FC236}">
                <a16:creationId xmlns:a16="http://schemas.microsoft.com/office/drawing/2014/main" id="{86486F0D-291F-1BDD-206C-33F5FEE40E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3782" y="3682255"/>
            <a:ext cx="3462342" cy="205997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: Rounded Corners 53">
            <a:extLst>
              <a:ext uri="{FF2B5EF4-FFF2-40B4-BE49-F238E27FC236}">
                <a16:creationId xmlns:a16="http://schemas.microsoft.com/office/drawing/2014/main" id="{A8E05FE6-5483-F732-6B41-68DAA149A739}"/>
              </a:ext>
            </a:extLst>
          </p:cNvPr>
          <p:cNvSpPr/>
          <p:nvPr/>
        </p:nvSpPr>
        <p:spPr>
          <a:xfrm>
            <a:off x="682488" y="5796857"/>
            <a:ext cx="10232428" cy="289298"/>
          </a:xfrm>
          <a:prstGeom prst="roundRect">
            <a:avLst>
              <a:gd name="adj" fmla="val 50000"/>
            </a:avLst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7" name="TextBox 72">
            <a:extLst>
              <a:ext uri="{FF2B5EF4-FFF2-40B4-BE49-F238E27FC236}">
                <a16:creationId xmlns:a16="http://schemas.microsoft.com/office/drawing/2014/main" id="{8A824276-7387-546E-4FEB-82DD399E6E62}"/>
              </a:ext>
            </a:extLst>
          </p:cNvPr>
          <p:cNvSpPr txBox="1"/>
          <p:nvPr/>
        </p:nvSpPr>
        <p:spPr>
          <a:xfrm>
            <a:off x="135107" y="6166565"/>
            <a:ext cx="1273629" cy="6463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Century Gothic"/>
              </a:rPr>
              <a:t>Introduction</a:t>
            </a:r>
          </a:p>
          <a:p>
            <a:r>
              <a:rPr lang="en-US" sz="1200" b="1" dirty="0">
                <a:solidFill>
                  <a:schemeClr val="bg1"/>
                </a:solidFill>
                <a:latin typeface="Century Gothic"/>
              </a:rPr>
              <a:t>Importance of smell analysis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8" name="Oval 77">
            <a:extLst>
              <a:ext uri="{FF2B5EF4-FFF2-40B4-BE49-F238E27FC236}">
                <a16:creationId xmlns:a16="http://schemas.microsoft.com/office/drawing/2014/main" id="{FB7D0384-4926-81A9-1871-1953EA3393EB}"/>
              </a:ext>
            </a:extLst>
          </p:cNvPr>
          <p:cNvSpPr/>
          <p:nvPr/>
        </p:nvSpPr>
        <p:spPr>
          <a:xfrm>
            <a:off x="566697" y="5609560"/>
            <a:ext cx="554632" cy="554632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600" dirty="0"/>
              <a:t>1</a:t>
            </a:r>
          </a:p>
        </p:txBody>
      </p:sp>
      <p:sp>
        <p:nvSpPr>
          <p:cNvPr id="9" name="Oval 77">
            <a:extLst>
              <a:ext uri="{FF2B5EF4-FFF2-40B4-BE49-F238E27FC236}">
                <a16:creationId xmlns:a16="http://schemas.microsoft.com/office/drawing/2014/main" id="{3F128B37-F105-D62C-A27C-3605124CA186}"/>
              </a:ext>
            </a:extLst>
          </p:cNvPr>
          <p:cNvSpPr/>
          <p:nvPr/>
        </p:nvSpPr>
        <p:spPr>
          <a:xfrm>
            <a:off x="2968443" y="5611933"/>
            <a:ext cx="554632" cy="554632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600" dirty="0"/>
              <a:t>3</a:t>
            </a:r>
          </a:p>
        </p:txBody>
      </p:sp>
      <p:sp>
        <p:nvSpPr>
          <p:cNvPr id="10" name="TextBox 72">
            <a:extLst>
              <a:ext uri="{FF2B5EF4-FFF2-40B4-BE49-F238E27FC236}">
                <a16:creationId xmlns:a16="http://schemas.microsoft.com/office/drawing/2014/main" id="{1E8DC94B-91AC-6B83-327D-87072D81E9B8}"/>
              </a:ext>
            </a:extLst>
          </p:cNvPr>
          <p:cNvSpPr txBox="1"/>
          <p:nvPr/>
        </p:nvSpPr>
        <p:spPr>
          <a:xfrm>
            <a:off x="2736542" y="6189364"/>
            <a:ext cx="1083074" cy="4616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Century Gothic"/>
              </a:rPr>
              <a:t>Introduction</a:t>
            </a:r>
          </a:p>
          <a:p>
            <a:r>
              <a:rPr lang="en-US" sz="1200" b="1" dirty="0">
                <a:solidFill>
                  <a:schemeClr val="bg1"/>
                </a:solidFill>
                <a:latin typeface="Century Gothic"/>
              </a:rPr>
              <a:t>Our Solution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3" name="Oval 77">
            <a:extLst>
              <a:ext uri="{FF2B5EF4-FFF2-40B4-BE49-F238E27FC236}">
                <a16:creationId xmlns:a16="http://schemas.microsoft.com/office/drawing/2014/main" id="{CD03DAFD-8EDB-EFEB-CF9A-CBDF10D51D77}"/>
              </a:ext>
            </a:extLst>
          </p:cNvPr>
          <p:cNvSpPr/>
          <p:nvPr/>
        </p:nvSpPr>
        <p:spPr>
          <a:xfrm>
            <a:off x="4155676" y="5626946"/>
            <a:ext cx="554632" cy="554632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600" dirty="0"/>
              <a:t>4</a:t>
            </a:r>
          </a:p>
        </p:txBody>
      </p:sp>
      <p:sp>
        <p:nvSpPr>
          <p:cNvPr id="14" name="TextBox 72">
            <a:extLst>
              <a:ext uri="{FF2B5EF4-FFF2-40B4-BE49-F238E27FC236}">
                <a16:creationId xmlns:a16="http://schemas.microsoft.com/office/drawing/2014/main" id="{5D455899-2870-BBBF-E46E-08C508DDD29E}"/>
              </a:ext>
            </a:extLst>
          </p:cNvPr>
          <p:cNvSpPr txBox="1"/>
          <p:nvPr/>
        </p:nvSpPr>
        <p:spPr>
          <a:xfrm>
            <a:off x="3907529" y="6205426"/>
            <a:ext cx="1170238" cy="2769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2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BackGround</a:t>
            </a:r>
            <a:endParaRPr lang="en-US" sz="12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6" name="תיבת טקסט 15">
            <a:extLst>
              <a:ext uri="{FF2B5EF4-FFF2-40B4-BE49-F238E27FC236}">
                <a16:creationId xmlns:a16="http://schemas.microsoft.com/office/drawing/2014/main" id="{8185693A-710A-A695-0E09-0CEE860E3E5D}"/>
              </a:ext>
            </a:extLst>
          </p:cNvPr>
          <p:cNvSpPr txBox="1"/>
          <p:nvPr/>
        </p:nvSpPr>
        <p:spPr>
          <a:xfrm>
            <a:off x="566697" y="1958706"/>
            <a:ext cx="879613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e-IL" sz="3200" dirty="0" err="1">
                <a:solidFill>
                  <a:schemeClr val="bg1"/>
                </a:solidFill>
              </a:rPr>
              <a:t>Conditions</a:t>
            </a:r>
            <a:r>
              <a:rPr lang="he-IL" sz="3200" dirty="0">
                <a:solidFill>
                  <a:schemeClr val="bg1"/>
                </a:solidFill>
              </a:rPr>
              <a:t> </a:t>
            </a:r>
            <a:r>
              <a:rPr lang="he-IL" sz="3200" dirty="0" err="1">
                <a:solidFill>
                  <a:schemeClr val="bg1"/>
                </a:solidFill>
              </a:rPr>
              <a:t>for</a:t>
            </a:r>
            <a:r>
              <a:rPr lang="he-IL" sz="3200" dirty="0">
                <a:solidFill>
                  <a:schemeClr val="bg1"/>
                </a:solidFill>
              </a:rPr>
              <a:t> a </a:t>
            </a:r>
            <a:r>
              <a:rPr lang="he-IL" sz="3200" dirty="0" err="1">
                <a:solidFill>
                  <a:schemeClr val="bg1"/>
                </a:solidFill>
              </a:rPr>
              <a:t>molecule</a:t>
            </a:r>
            <a:r>
              <a:rPr lang="he-IL" sz="3200" dirty="0">
                <a:solidFill>
                  <a:schemeClr val="bg1"/>
                </a:solidFill>
              </a:rPr>
              <a:t> </a:t>
            </a:r>
            <a:r>
              <a:rPr lang="he-IL" sz="3200" dirty="0" err="1">
                <a:solidFill>
                  <a:schemeClr val="bg1"/>
                </a:solidFill>
              </a:rPr>
              <a:t>to</a:t>
            </a:r>
            <a:r>
              <a:rPr lang="he-IL" sz="3200" dirty="0">
                <a:solidFill>
                  <a:schemeClr val="bg1"/>
                </a:solidFill>
              </a:rPr>
              <a:t> </a:t>
            </a:r>
            <a:r>
              <a:rPr lang="he-IL" sz="3200" dirty="0" err="1">
                <a:solidFill>
                  <a:schemeClr val="bg1"/>
                </a:solidFill>
              </a:rPr>
              <a:t>be</a:t>
            </a:r>
            <a:r>
              <a:rPr lang="he-IL" sz="3200" dirty="0">
                <a:solidFill>
                  <a:schemeClr val="bg1"/>
                </a:solidFill>
              </a:rPr>
              <a:t> </a:t>
            </a:r>
            <a:r>
              <a:rPr lang="he-IL" sz="3200" dirty="0" err="1">
                <a:solidFill>
                  <a:schemeClr val="bg1"/>
                </a:solidFill>
              </a:rPr>
              <a:t>called</a:t>
            </a:r>
            <a:r>
              <a:rPr lang="he-IL" sz="3200" dirty="0">
                <a:solidFill>
                  <a:schemeClr val="bg1"/>
                </a:solidFill>
              </a:rPr>
              <a:t> </a:t>
            </a:r>
            <a:r>
              <a:rPr lang="he-IL" sz="3200" dirty="0" err="1">
                <a:solidFill>
                  <a:schemeClr val="bg1"/>
                </a:solidFill>
              </a:rPr>
              <a:t>an</a:t>
            </a:r>
            <a:r>
              <a:rPr lang="he-IL" sz="3200" dirty="0">
                <a:solidFill>
                  <a:schemeClr val="bg1"/>
                </a:solidFill>
              </a:rPr>
              <a:t> </a:t>
            </a:r>
            <a:r>
              <a:rPr lang="he-IL" sz="3200" dirty="0" err="1">
                <a:solidFill>
                  <a:schemeClr val="bg1"/>
                </a:solidFill>
              </a:rPr>
              <a:t>odorant</a:t>
            </a:r>
            <a:endParaRPr lang="en-US" sz="32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Lack of uniformity in smell analysis</a:t>
            </a:r>
            <a:endParaRPr lang="he-IL" sz="3200" dirty="0">
              <a:solidFill>
                <a:schemeClr val="bg1"/>
              </a:solidFill>
            </a:endParaRPr>
          </a:p>
        </p:txBody>
      </p:sp>
      <p:sp>
        <p:nvSpPr>
          <p:cNvPr id="18" name="תיבת טקסט 17">
            <a:extLst>
              <a:ext uri="{FF2B5EF4-FFF2-40B4-BE49-F238E27FC236}">
                <a16:creationId xmlns:a16="http://schemas.microsoft.com/office/drawing/2014/main" id="{687D1696-D0B8-D719-7DA6-62A38124540C}"/>
              </a:ext>
            </a:extLst>
          </p:cNvPr>
          <p:cNvSpPr txBox="1"/>
          <p:nvPr/>
        </p:nvSpPr>
        <p:spPr>
          <a:xfrm>
            <a:off x="2356666" y="353256"/>
            <a:ext cx="610154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kern="100" dirty="0" err="1">
                <a:solidFill>
                  <a:schemeClr val="bg1"/>
                </a:solidFill>
                <a:effectLst>
                  <a:glow rad="127000">
                    <a:schemeClr val="tx2">
                      <a:lumMod val="60000"/>
                      <a:lumOff val="40000"/>
                    </a:schemeClr>
                  </a:glow>
                </a:effectLst>
                <a:latin typeface="+mj-lt"/>
                <a:cs typeface="Arial" panose="020B0604020202020204" pitchFamily="34" charset="0"/>
              </a:rPr>
              <a:t>BackGround</a:t>
            </a:r>
            <a:endParaRPr lang="he-IL" sz="4000" dirty="0">
              <a:effectLst>
                <a:glow rad="127000">
                  <a:schemeClr val="tx2">
                    <a:lumMod val="60000"/>
                    <a:lumOff val="40000"/>
                  </a:schemeClr>
                </a:glow>
              </a:effectLst>
            </a:endParaRPr>
          </a:p>
        </p:txBody>
      </p:sp>
      <p:sp>
        <p:nvSpPr>
          <p:cNvPr id="2" name="מציין מיקום של מספר שקופית 1">
            <a:extLst>
              <a:ext uri="{FF2B5EF4-FFF2-40B4-BE49-F238E27FC236}">
                <a16:creationId xmlns:a16="http://schemas.microsoft.com/office/drawing/2014/main" id="{00544F83-5BA9-8E5A-4E78-33740D511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3096" y="6534833"/>
            <a:ext cx="771089" cy="365125"/>
          </a:xfrm>
        </p:spPr>
        <p:txBody>
          <a:bodyPr/>
          <a:lstStyle/>
          <a:p>
            <a:pPr rtl="1"/>
            <a:fld id="{3A98EE3D-8CD1-4C3F-BD1C-C98C9596463C}" type="slidenum">
              <a:rPr lang="en-US" sz="1800" smtClean="0">
                <a:solidFill>
                  <a:schemeClr val="bg1"/>
                </a:solidFill>
              </a:rPr>
              <a:pPr rtl="1"/>
              <a:t>5</a:t>
            </a:fld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15" name="Oval 77">
            <a:extLst>
              <a:ext uri="{FF2B5EF4-FFF2-40B4-BE49-F238E27FC236}">
                <a16:creationId xmlns:a16="http://schemas.microsoft.com/office/drawing/2014/main" id="{892B6C09-91EA-5B0C-8F18-B70F90CBF89A}"/>
              </a:ext>
            </a:extLst>
          </p:cNvPr>
          <p:cNvSpPr/>
          <p:nvPr/>
        </p:nvSpPr>
        <p:spPr>
          <a:xfrm>
            <a:off x="1781210" y="5618261"/>
            <a:ext cx="554632" cy="554632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600" dirty="0"/>
              <a:t>2</a:t>
            </a:r>
          </a:p>
        </p:txBody>
      </p:sp>
      <p:sp>
        <p:nvSpPr>
          <p:cNvPr id="19" name="TextBox 72">
            <a:extLst>
              <a:ext uri="{FF2B5EF4-FFF2-40B4-BE49-F238E27FC236}">
                <a16:creationId xmlns:a16="http://schemas.microsoft.com/office/drawing/2014/main" id="{EC9D7302-18E2-C064-7844-72AF107FC49A}"/>
              </a:ext>
            </a:extLst>
          </p:cNvPr>
          <p:cNvSpPr txBox="1"/>
          <p:nvPr/>
        </p:nvSpPr>
        <p:spPr>
          <a:xfrm>
            <a:off x="1487520" y="6181578"/>
            <a:ext cx="1170238" cy="4616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Century Gothic"/>
              </a:rPr>
              <a:t>Introduction</a:t>
            </a:r>
          </a:p>
          <a:p>
            <a:r>
              <a:rPr lang="en-US" sz="1200" b="1" dirty="0">
                <a:solidFill>
                  <a:schemeClr val="bg1"/>
                </a:solidFill>
                <a:latin typeface="Century Gothic"/>
              </a:rPr>
              <a:t>The problem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328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תיבת טקסט 2">
            <a:extLst>
              <a:ext uri="{FF2B5EF4-FFF2-40B4-BE49-F238E27FC236}">
                <a16:creationId xmlns:a16="http://schemas.microsoft.com/office/drawing/2014/main" id="{46CD33F7-DB52-99E0-8C96-FF041E963924}"/>
              </a:ext>
            </a:extLst>
          </p:cNvPr>
          <p:cNvSpPr txBox="1"/>
          <p:nvPr/>
        </p:nvSpPr>
        <p:spPr>
          <a:xfrm>
            <a:off x="2158862" y="1333510"/>
            <a:ext cx="7874276" cy="646331"/>
          </a:xfrm>
          <a:prstGeom prst="rect">
            <a:avLst/>
          </a:prstGeom>
          <a:noFill/>
          <a:effectLst>
            <a:glow rad="152400">
              <a:schemeClr val="bg1">
                <a:lumMod val="50000"/>
                <a:lumOff val="50000"/>
              </a:schemeClr>
            </a:glow>
          </a:effectLst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P</a:t>
            </a:r>
            <a:r>
              <a:rPr lang="pl-PL" sz="3600" dirty="0">
                <a:solidFill>
                  <a:schemeClr val="bg1"/>
                </a:solidFill>
              </a:rPr>
              <a:t>revious </a:t>
            </a:r>
            <a:r>
              <a:rPr lang="en-US" sz="3600" dirty="0">
                <a:solidFill>
                  <a:schemeClr val="bg1"/>
                </a:solidFill>
              </a:rPr>
              <a:t>R</a:t>
            </a:r>
            <a:r>
              <a:rPr lang="pl-PL" sz="3600" dirty="0">
                <a:solidFill>
                  <a:schemeClr val="bg1"/>
                </a:solidFill>
              </a:rPr>
              <a:t>esearches</a:t>
            </a:r>
            <a:endParaRPr lang="he-IL" sz="3600" dirty="0">
              <a:solidFill>
                <a:schemeClr val="bg1"/>
              </a:solidFill>
            </a:endParaRPr>
          </a:p>
        </p:txBody>
      </p:sp>
      <p:sp>
        <p:nvSpPr>
          <p:cNvPr id="4" name="תיבת טקסט 3">
            <a:extLst>
              <a:ext uri="{FF2B5EF4-FFF2-40B4-BE49-F238E27FC236}">
                <a16:creationId xmlns:a16="http://schemas.microsoft.com/office/drawing/2014/main" id="{DAB53D78-F2E2-2C38-1BF9-48FBAE9A01FF}"/>
              </a:ext>
            </a:extLst>
          </p:cNvPr>
          <p:cNvSpPr txBox="1"/>
          <p:nvPr/>
        </p:nvSpPr>
        <p:spPr>
          <a:xfrm>
            <a:off x="2356666" y="353256"/>
            <a:ext cx="610154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kern="100" dirty="0" err="1">
                <a:solidFill>
                  <a:schemeClr val="bg1"/>
                </a:solidFill>
                <a:effectLst>
                  <a:glow rad="127000">
                    <a:schemeClr val="tx2">
                      <a:lumMod val="60000"/>
                      <a:lumOff val="40000"/>
                    </a:schemeClr>
                  </a:glow>
                </a:effectLst>
                <a:latin typeface="+mj-lt"/>
                <a:cs typeface="Arial" panose="020B0604020202020204" pitchFamily="34" charset="0"/>
              </a:rPr>
              <a:t>BackGround</a:t>
            </a:r>
            <a:endParaRPr lang="he-IL" sz="4000" dirty="0">
              <a:effectLst>
                <a:glow rad="127000">
                  <a:schemeClr val="tx2">
                    <a:lumMod val="60000"/>
                    <a:lumOff val="40000"/>
                  </a:schemeClr>
                </a:glow>
              </a:effectLst>
            </a:endParaRPr>
          </a:p>
        </p:txBody>
      </p:sp>
      <p:sp>
        <p:nvSpPr>
          <p:cNvPr id="5" name="תיבת טקסט 4">
            <a:extLst>
              <a:ext uri="{FF2B5EF4-FFF2-40B4-BE49-F238E27FC236}">
                <a16:creationId xmlns:a16="http://schemas.microsoft.com/office/drawing/2014/main" id="{CA8BDB1C-5856-C69C-64F2-5747412B5791}"/>
              </a:ext>
            </a:extLst>
          </p:cNvPr>
          <p:cNvSpPr txBox="1"/>
          <p:nvPr/>
        </p:nvSpPr>
        <p:spPr>
          <a:xfrm>
            <a:off x="1119231" y="2289798"/>
            <a:ext cx="10033138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Imbalance in the databases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Using chemical prediction techniques with limitations in interpretation.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Limiting the comparison and classification of only two smells at a time.</a:t>
            </a:r>
            <a:endParaRPr lang="he-IL" sz="3200" dirty="0">
              <a:solidFill>
                <a:schemeClr val="bg1"/>
              </a:solidFill>
            </a:endParaRPr>
          </a:p>
        </p:txBody>
      </p:sp>
      <p:sp>
        <p:nvSpPr>
          <p:cNvPr id="16" name="TextBox 72">
            <a:extLst>
              <a:ext uri="{FF2B5EF4-FFF2-40B4-BE49-F238E27FC236}">
                <a16:creationId xmlns:a16="http://schemas.microsoft.com/office/drawing/2014/main" id="{55A7DEF5-F833-91DD-69D3-FA52DDBAB451}"/>
              </a:ext>
            </a:extLst>
          </p:cNvPr>
          <p:cNvSpPr txBox="1"/>
          <p:nvPr/>
        </p:nvSpPr>
        <p:spPr>
          <a:xfrm>
            <a:off x="5298234" y="6181577"/>
            <a:ext cx="1170239" cy="64633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2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BackGround</a:t>
            </a:r>
            <a:endParaRPr lang="en-US" sz="12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r>
              <a:rPr lang="en-US" sz="1200" b="1" dirty="0">
                <a:solidFill>
                  <a:schemeClr val="bg1"/>
                </a:solidFill>
                <a:latin typeface="Century Gothic" panose="020B0502020202020204" pitchFamily="34" charset="0"/>
              </a:rPr>
              <a:t>Previous Researches</a:t>
            </a:r>
          </a:p>
        </p:txBody>
      </p:sp>
      <p:sp>
        <p:nvSpPr>
          <p:cNvPr id="2" name="מציין מיקום של מספר שקופית 1">
            <a:extLst>
              <a:ext uri="{FF2B5EF4-FFF2-40B4-BE49-F238E27FC236}">
                <a16:creationId xmlns:a16="http://schemas.microsoft.com/office/drawing/2014/main" id="{60974CDF-C7FE-5A1C-50DC-8BEC396328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52369" y="6478548"/>
            <a:ext cx="771089" cy="365125"/>
          </a:xfrm>
        </p:spPr>
        <p:txBody>
          <a:bodyPr/>
          <a:lstStyle/>
          <a:p>
            <a:pPr rtl="1"/>
            <a:fld id="{3A98EE3D-8CD1-4C3F-BD1C-C98C9596463C}" type="slidenum">
              <a:rPr lang="en-US" sz="1800" smtClean="0">
                <a:solidFill>
                  <a:schemeClr val="bg1"/>
                </a:solidFill>
              </a:rPr>
              <a:pPr rtl="1"/>
              <a:t>6</a:t>
            </a:fld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17" name="Rectangle: Rounded Corners 53">
            <a:extLst>
              <a:ext uri="{FF2B5EF4-FFF2-40B4-BE49-F238E27FC236}">
                <a16:creationId xmlns:a16="http://schemas.microsoft.com/office/drawing/2014/main" id="{EB55CB43-9B4F-F963-45C1-6ED683348EC6}"/>
              </a:ext>
            </a:extLst>
          </p:cNvPr>
          <p:cNvSpPr/>
          <p:nvPr/>
        </p:nvSpPr>
        <p:spPr>
          <a:xfrm>
            <a:off x="682488" y="5796857"/>
            <a:ext cx="10232428" cy="289298"/>
          </a:xfrm>
          <a:prstGeom prst="roundRect">
            <a:avLst>
              <a:gd name="adj" fmla="val 50000"/>
            </a:avLst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8" name="TextBox 72">
            <a:extLst>
              <a:ext uri="{FF2B5EF4-FFF2-40B4-BE49-F238E27FC236}">
                <a16:creationId xmlns:a16="http://schemas.microsoft.com/office/drawing/2014/main" id="{D79DA0ED-E24B-08BE-462D-4C0EA3C5C85F}"/>
              </a:ext>
            </a:extLst>
          </p:cNvPr>
          <p:cNvSpPr txBox="1"/>
          <p:nvPr/>
        </p:nvSpPr>
        <p:spPr>
          <a:xfrm>
            <a:off x="135107" y="6166565"/>
            <a:ext cx="1273629" cy="6463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Century Gothic"/>
              </a:rPr>
              <a:t>Introduction</a:t>
            </a:r>
          </a:p>
          <a:p>
            <a:r>
              <a:rPr lang="en-US" sz="1200" b="1" dirty="0">
                <a:solidFill>
                  <a:schemeClr val="bg1"/>
                </a:solidFill>
                <a:latin typeface="Century Gothic"/>
              </a:rPr>
              <a:t>Importance of smell analysis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9" name="Oval 77">
            <a:extLst>
              <a:ext uri="{FF2B5EF4-FFF2-40B4-BE49-F238E27FC236}">
                <a16:creationId xmlns:a16="http://schemas.microsoft.com/office/drawing/2014/main" id="{28DEA6ED-1F60-9CB2-9DDD-F1EBF49DF07F}"/>
              </a:ext>
            </a:extLst>
          </p:cNvPr>
          <p:cNvSpPr/>
          <p:nvPr/>
        </p:nvSpPr>
        <p:spPr>
          <a:xfrm>
            <a:off x="637001" y="5626945"/>
            <a:ext cx="554632" cy="554632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600" dirty="0"/>
              <a:t>1</a:t>
            </a:r>
          </a:p>
        </p:txBody>
      </p:sp>
      <p:sp>
        <p:nvSpPr>
          <p:cNvPr id="20" name="Oval 77">
            <a:extLst>
              <a:ext uri="{FF2B5EF4-FFF2-40B4-BE49-F238E27FC236}">
                <a16:creationId xmlns:a16="http://schemas.microsoft.com/office/drawing/2014/main" id="{9EDBCB1F-2C50-53BA-E981-ED8D8D8A0611}"/>
              </a:ext>
            </a:extLst>
          </p:cNvPr>
          <p:cNvSpPr/>
          <p:nvPr/>
        </p:nvSpPr>
        <p:spPr>
          <a:xfrm>
            <a:off x="2968443" y="5611933"/>
            <a:ext cx="554632" cy="554632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600" dirty="0"/>
              <a:t>3</a:t>
            </a:r>
          </a:p>
        </p:txBody>
      </p:sp>
      <p:sp>
        <p:nvSpPr>
          <p:cNvPr id="21" name="TextBox 72">
            <a:extLst>
              <a:ext uri="{FF2B5EF4-FFF2-40B4-BE49-F238E27FC236}">
                <a16:creationId xmlns:a16="http://schemas.microsoft.com/office/drawing/2014/main" id="{AC487D22-C9EA-B490-3805-0E461707F835}"/>
              </a:ext>
            </a:extLst>
          </p:cNvPr>
          <p:cNvSpPr txBox="1"/>
          <p:nvPr/>
        </p:nvSpPr>
        <p:spPr>
          <a:xfrm>
            <a:off x="2736542" y="6189364"/>
            <a:ext cx="1083074" cy="4616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Century Gothic"/>
              </a:rPr>
              <a:t>Introduction</a:t>
            </a:r>
          </a:p>
          <a:p>
            <a:r>
              <a:rPr lang="en-US" sz="1200" b="1" dirty="0">
                <a:solidFill>
                  <a:schemeClr val="bg1"/>
                </a:solidFill>
                <a:latin typeface="Century Gothic"/>
              </a:rPr>
              <a:t>Our Solution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4" name="Oval 77">
            <a:extLst>
              <a:ext uri="{FF2B5EF4-FFF2-40B4-BE49-F238E27FC236}">
                <a16:creationId xmlns:a16="http://schemas.microsoft.com/office/drawing/2014/main" id="{043BA08E-A0A3-2E50-A001-ABBF34480098}"/>
              </a:ext>
            </a:extLst>
          </p:cNvPr>
          <p:cNvSpPr/>
          <p:nvPr/>
        </p:nvSpPr>
        <p:spPr>
          <a:xfrm>
            <a:off x="4288356" y="5611933"/>
            <a:ext cx="554632" cy="554632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600" dirty="0"/>
              <a:t>4</a:t>
            </a:r>
          </a:p>
        </p:txBody>
      </p:sp>
      <p:sp>
        <p:nvSpPr>
          <p:cNvPr id="25" name="TextBox 72">
            <a:extLst>
              <a:ext uri="{FF2B5EF4-FFF2-40B4-BE49-F238E27FC236}">
                <a16:creationId xmlns:a16="http://schemas.microsoft.com/office/drawing/2014/main" id="{53DA43A5-982E-0DFF-1173-9B982D17285D}"/>
              </a:ext>
            </a:extLst>
          </p:cNvPr>
          <p:cNvSpPr txBox="1"/>
          <p:nvPr/>
        </p:nvSpPr>
        <p:spPr>
          <a:xfrm>
            <a:off x="3856766" y="6189364"/>
            <a:ext cx="1417812" cy="27699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2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BackGround</a:t>
            </a:r>
            <a:endParaRPr lang="en-US" sz="12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26" name="Oval 77">
            <a:extLst>
              <a:ext uri="{FF2B5EF4-FFF2-40B4-BE49-F238E27FC236}">
                <a16:creationId xmlns:a16="http://schemas.microsoft.com/office/drawing/2014/main" id="{A672456C-88A6-DA1E-4F52-BCB82DF2F36B}"/>
              </a:ext>
            </a:extLst>
          </p:cNvPr>
          <p:cNvSpPr/>
          <p:nvPr/>
        </p:nvSpPr>
        <p:spPr>
          <a:xfrm>
            <a:off x="1781210" y="5618261"/>
            <a:ext cx="554632" cy="554632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600" dirty="0"/>
              <a:t>2</a:t>
            </a:r>
          </a:p>
        </p:txBody>
      </p:sp>
      <p:sp>
        <p:nvSpPr>
          <p:cNvPr id="27" name="TextBox 72">
            <a:extLst>
              <a:ext uri="{FF2B5EF4-FFF2-40B4-BE49-F238E27FC236}">
                <a16:creationId xmlns:a16="http://schemas.microsoft.com/office/drawing/2014/main" id="{9B97B1F4-8928-9B2D-34AA-85823C8EC71D}"/>
              </a:ext>
            </a:extLst>
          </p:cNvPr>
          <p:cNvSpPr txBox="1"/>
          <p:nvPr/>
        </p:nvSpPr>
        <p:spPr>
          <a:xfrm>
            <a:off x="1487520" y="6181578"/>
            <a:ext cx="1170238" cy="4616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Century Gothic"/>
              </a:rPr>
              <a:t>Introduction</a:t>
            </a:r>
          </a:p>
          <a:p>
            <a:r>
              <a:rPr lang="en-US" sz="1200" b="1" dirty="0">
                <a:solidFill>
                  <a:schemeClr val="bg1"/>
                </a:solidFill>
                <a:latin typeface="Century Gothic"/>
              </a:rPr>
              <a:t>The problem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8" name="Oval 77">
            <a:extLst>
              <a:ext uri="{FF2B5EF4-FFF2-40B4-BE49-F238E27FC236}">
                <a16:creationId xmlns:a16="http://schemas.microsoft.com/office/drawing/2014/main" id="{039E4098-B9D7-70F3-644B-6C29ACD0FFAC}"/>
              </a:ext>
            </a:extLst>
          </p:cNvPr>
          <p:cNvSpPr/>
          <p:nvPr/>
        </p:nvSpPr>
        <p:spPr>
          <a:xfrm>
            <a:off x="5726479" y="5611933"/>
            <a:ext cx="554632" cy="554632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600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228098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8557B643-E77B-C5D6-7B57-263B31D18E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983" t="-2840" b="1"/>
          <a:stretch/>
        </p:blipFill>
        <p:spPr bwMode="auto">
          <a:xfrm>
            <a:off x="3819602" y="1127919"/>
            <a:ext cx="4399945" cy="43779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תיבת טקסט 28">
            <a:extLst>
              <a:ext uri="{FF2B5EF4-FFF2-40B4-BE49-F238E27FC236}">
                <a16:creationId xmlns:a16="http://schemas.microsoft.com/office/drawing/2014/main" id="{18C0765A-D239-5D17-25D2-1FE9E31131D8}"/>
              </a:ext>
            </a:extLst>
          </p:cNvPr>
          <p:cNvSpPr txBox="1"/>
          <p:nvPr/>
        </p:nvSpPr>
        <p:spPr>
          <a:xfrm>
            <a:off x="2049088" y="644113"/>
            <a:ext cx="7874276" cy="646331"/>
          </a:xfrm>
          <a:prstGeom prst="rect">
            <a:avLst/>
          </a:prstGeom>
          <a:noFill/>
          <a:effectLst>
            <a:glow rad="152400">
              <a:schemeClr val="bg1">
                <a:lumMod val="50000"/>
                <a:lumOff val="50000"/>
              </a:schemeClr>
            </a:glow>
          </a:effectLst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POM-</a:t>
            </a:r>
            <a:r>
              <a:rPr lang="pl-PL" sz="3600" i="0" u="none" strike="noStrike" dirty="0">
                <a:solidFill>
                  <a:srgbClr val="000000"/>
                </a:solidFill>
                <a:effectLst/>
              </a:rPr>
              <a:t>Principal Odor Map </a:t>
            </a:r>
            <a:endParaRPr lang="he-IL" sz="3600" dirty="0">
              <a:solidFill>
                <a:schemeClr val="bg1"/>
              </a:solidFill>
            </a:endParaRPr>
          </a:p>
        </p:txBody>
      </p:sp>
      <p:sp>
        <p:nvSpPr>
          <p:cNvPr id="30" name="תיבת טקסט 29">
            <a:extLst>
              <a:ext uri="{FF2B5EF4-FFF2-40B4-BE49-F238E27FC236}">
                <a16:creationId xmlns:a16="http://schemas.microsoft.com/office/drawing/2014/main" id="{144F6427-8D49-AA55-2073-73B9A5AB4323}"/>
              </a:ext>
            </a:extLst>
          </p:cNvPr>
          <p:cNvSpPr txBox="1"/>
          <p:nvPr/>
        </p:nvSpPr>
        <p:spPr>
          <a:xfrm>
            <a:off x="2158862" y="129086"/>
            <a:ext cx="610154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kern="100" dirty="0" err="1">
                <a:solidFill>
                  <a:schemeClr val="bg1"/>
                </a:solidFill>
                <a:effectLst>
                  <a:glow rad="127000">
                    <a:schemeClr val="tx2">
                      <a:lumMod val="60000"/>
                      <a:lumOff val="40000"/>
                    </a:schemeClr>
                  </a:glow>
                </a:effectLst>
                <a:latin typeface="+mj-lt"/>
                <a:cs typeface="Arial" panose="020B0604020202020204" pitchFamily="34" charset="0"/>
              </a:rPr>
              <a:t>BackGround</a:t>
            </a:r>
            <a:endParaRPr lang="he-IL" sz="4000" dirty="0">
              <a:effectLst>
                <a:glow rad="127000">
                  <a:schemeClr val="tx2">
                    <a:lumMod val="60000"/>
                    <a:lumOff val="40000"/>
                  </a:schemeClr>
                </a:glow>
              </a:effectLst>
            </a:endParaRPr>
          </a:p>
        </p:txBody>
      </p:sp>
      <p:sp>
        <p:nvSpPr>
          <p:cNvPr id="31" name="TextBox 72">
            <a:extLst>
              <a:ext uri="{FF2B5EF4-FFF2-40B4-BE49-F238E27FC236}">
                <a16:creationId xmlns:a16="http://schemas.microsoft.com/office/drawing/2014/main" id="{79CEF560-FD93-807A-1AA2-708F15CBC456}"/>
              </a:ext>
            </a:extLst>
          </p:cNvPr>
          <p:cNvSpPr txBox="1"/>
          <p:nvPr/>
        </p:nvSpPr>
        <p:spPr>
          <a:xfrm>
            <a:off x="6474639" y="6166565"/>
            <a:ext cx="1141029" cy="46166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200" b="1" dirty="0" err="1">
                <a:solidFill>
                  <a:schemeClr val="bg1"/>
                </a:solidFill>
                <a:latin typeface="Century Gothic"/>
              </a:rPr>
              <a:t>BackGround</a:t>
            </a:r>
            <a:endParaRPr lang="en-US" sz="1200" b="1" dirty="0">
              <a:solidFill>
                <a:schemeClr val="bg1"/>
              </a:solidFill>
              <a:latin typeface="Century Gothic"/>
            </a:endParaRPr>
          </a:p>
          <a:p>
            <a:r>
              <a:rPr lang="en-US" sz="1200" b="1" dirty="0">
                <a:solidFill>
                  <a:schemeClr val="bg1"/>
                </a:solidFill>
                <a:latin typeface="Century Gothic"/>
              </a:rPr>
              <a:t>POM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" name="מציין מיקום של מספר שקופית 1">
            <a:extLst>
              <a:ext uri="{FF2B5EF4-FFF2-40B4-BE49-F238E27FC236}">
                <a16:creationId xmlns:a16="http://schemas.microsoft.com/office/drawing/2014/main" id="{D5A065F8-20E3-EFCE-F506-1AACB4D5F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52621" y="6534833"/>
            <a:ext cx="771089" cy="365125"/>
          </a:xfrm>
        </p:spPr>
        <p:txBody>
          <a:bodyPr/>
          <a:lstStyle/>
          <a:p>
            <a:pPr rtl="1"/>
            <a:fld id="{3A98EE3D-8CD1-4C3F-BD1C-C98C9596463C}" type="slidenum">
              <a:rPr lang="en-US" sz="1800" smtClean="0">
                <a:solidFill>
                  <a:schemeClr val="bg1"/>
                </a:solidFill>
              </a:rPr>
              <a:pPr rtl="1"/>
              <a:t>7</a:t>
            </a:fld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28" name="TextBox 72">
            <a:extLst>
              <a:ext uri="{FF2B5EF4-FFF2-40B4-BE49-F238E27FC236}">
                <a16:creationId xmlns:a16="http://schemas.microsoft.com/office/drawing/2014/main" id="{35DD3C64-B72D-4975-18CB-484625020A43}"/>
              </a:ext>
            </a:extLst>
          </p:cNvPr>
          <p:cNvSpPr txBox="1"/>
          <p:nvPr/>
        </p:nvSpPr>
        <p:spPr>
          <a:xfrm>
            <a:off x="5248542" y="6181577"/>
            <a:ext cx="1170239" cy="6463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2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BackGround</a:t>
            </a:r>
            <a:endParaRPr lang="en-US" sz="12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r>
              <a:rPr lang="en-US" sz="1200" b="1" dirty="0">
                <a:solidFill>
                  <a:schemeClr val="bg1"/>
                </a:solidFill>
                <a:latin typeface="Century Gothic" panose="020B0502020202020204" pitchFamily="34" charset="0"/>
              </a:rPr>
              <a:t>Previous Researches</a:t>
            </a:r>
          </a:p>
        </p:txBody>
      </p:sp>
      <p:sp>
        <p:nvSpPr>
          <p:cNvPr id="32" name="Rectangle: Rounded Corners 53">
            <a:extLst>
              <a:ext uri="{FF2B5EF4-FFF2-40B4-BE49-F238E27FC236}">
                <a16:creationId xmlns:a16="http://schemas.microsoft.com/office/drawing/2014/main" id="{3FE55F67-8D11-AD4F-A36B-6A6C6226E78B}"/>
              </a:ext>
            </a:extLst>
          </p:cNvPr>
          <p:cNvSpPr/>
          <p:nvPr/>
        </p:nvSpPr>
        <p:spPr>
          <a:xfrm>
            <a:off x="652671" y="5796857"/>
            <a:ext cx="10232428" cy="289298"/>
          </a:xfrm>
          <a:prstGeom prst="roundRect">
            <a:avLst>
              <a:gd name="adj" fmla="val 50000"/>
            </a:avLst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33" name="TextBox 72">
            <a:extLst>
              <a:ext uri="{FF2B5EF4-FFF2-40B4-BE49-F238E27FC236}">
                <a16:creationId xmlns:a16="http://schemas.microsoft.com/office/drawing/2014/main" id="{87A294F6-A373-4487-7C2B-0457A70BD392}"/>
              </a:ext>
            </a:extLst>
          </p:cNvPr>
          <p:cNvSpPr txBox="1"/>
          <p:nvPr/>
        </p:nvSpPr>
        <p:spPr>
          <a:xfrm>
            <a:off x="105290" y="6166565"/>
            <a:ext cx="1273629" cy="6463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Century Gothic"/>
              </a:rPr>
              <a:t>Introduction</a:t>
            </a:r>
          </a:p>
          <a:p>
            <a:r>
              <a:rPr lang="en-US" sz="1200" b="1" dirty="0">
                <a:solidFill>
                  <a:schemeClr val="bg1"/>
                </a:solidFill>
                <a:latin typeface="Century Gothic"/>
              </a:rPr>
              <a:t>Importance of smell analysis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34" name="Oval 77">
            <a:extLst>
              <a:ext uri="{FF2B5EF4-FFF2-40B4-BE49-F238E27FC236}">
                <a16:creationId xmlns:a16="http://schemas.microsoft.com/office/drawing/2014/main" id="{4E67C238-B605-79F9-6075-0BEE76DE4ED0}"/>
              </a:ext>
            </a:extLst>
          </p:cNvPr>
          <p:cNvSpPr/>
          <p:nvPr/>
        </p:nvSpPr>
        <p:spPr>
          <a:xfrm>
            <a:off x="574900" y="5626945"/>
            <a:ext cx="554632" cy="554632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600" dirty="0"/>
              <a:t>1</a:t>
            </a:r>
          </a:p>
        </p:txBody>
      </p:sp>
      <p:sp>
        <p:nvSpPr>
          <p:cNvPr id="35" name="Oval 77">
            <a:extLst>
              <a:ext uri="{FF2B5EF4-FFF2-40B4-BE49-F238E27FC236}">
                <a16:creationId xmlns:a16="http://schemas.microsoft.com/office/drawing/2014/main" id="{C79EA740-ED95-CAF5-CA12-77F2B82A53EE}"/>
              </a:ext>
            </a:extLst>
          </p:cNvPr>
          <p:cNvSpPr/>
          <p:nvPr/>
        </p:nvSpPr>
        <p:spPr>
          <a:xfrm>
            <a:off x="3056186" y="5626945"/>
            <a:ext cx="554632" cy="554632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600" dirty="0"/>
              <a:t>3</a:t>
            </a:r>
          </a:p>
        </p:txBody>
      </p:sp>
      <p:sp>
        <p:nvSpPr>
          <p:cNvPr id="36" name="TextBox 72">
            <a:extLst>
              <a:ext uri="{FF2B5EF4-FFF2-40B4-BE49-F238E27FC236}">
                <a16:creationId xmlns:a16="http://schemas.microsoft.com/office/drawing/2014/main" id="{E4E871AF-4F32-FCE1-55B0-36940884687D}"/>
              </a:ext>
            </a:extLst>
          </p:cNvPr>
          <p:cNvSpPr txBox="1"/>
          <p:nvPr/>
        </p:nvSpPr>
        <p:spPr>
          <a:xfrm>
            <a:off x="2706725" y="6189364"/>
            <a:ext cx="1083074" cy="4616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Century Gothic"/>
              </a:rPr>
              <a:t>Introduction</a:t>
            </a:r>
          </a:p>
          <a:p>
            <a:r>
              <a:rPr lang="en-US" sz="1200" b="1" dirty="0">
                <a:solidFill>
                  <a:schemeClr val="bg1"/>
                </a:solidFill>
                <a:latin typeface="Century Gothic"/>
              </a:rPr>
              <a:t>Our Solution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39" name="Oval 77">
            <a:extLst>
              <a:ext uri="{FF2B5EF4-FFF2-40B4-BE49-F238E27FC236}">
                <a16:creationId xmlns:a16="http://schemas.microsoft.com/office/drawing/2014/main" id="{DB7C1F71-87E2-1D42-6783-3B016EF1652F}"/>
              </a:ext>
            </a:extLst>
          </p:cNvPr>
          <p:cNvSpPr/>
          <p:nvPr/>
        </p:nvSpPr>
        <p:spPr>
          <a:xfrm>
            <a:off x="4238664" y="5611933"/>
            <a:ext cx="554632" cy="554632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600" dirty="0"/>
              <a:t>4</a:t>
            </a:r>
          </a:p>
        </p:txBody>
      </p:sp>
      <p:sp>
        <p:nvSpPr>
          <p:cNvPr id="40" name="TextBox 72">
            <a:extLst>
              <a:ext uri="{FF2B5EF4-FFF2-40B4-BE49-F238E27FC236}">
                <a16:creationId xmlns:a16="http://schemas.microsoft.com/office/drawing/2014/main" id="{99E79489-C2A8-88EF-A8DA-A2D7FDF803C2}"/>
              </a:ext>
            </a:extLst>
          </p:cNvPr>
          <p:cNvSpPr txBox="1"/>
          <p:nvPr/>
        </p:nvSpPr>
        <p:spPr>
          <a:xfrm>
            <a:off x="3807074" y="6189364"/>
            <a:ext cx="1417812" cy="27699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2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BackGround</a:t>
            </a:r>
            <a:endParaRPr lang="en-US" sz="12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41" name="Oval 77">
            <a:extLst>
              <a:ext uri="{FF2B5EF4-FFF2-40B4-BE49-F238E27FC236}">
                <a16:creationId xmlns:a16="http://schemas.microsoft.com/office/drawing/2014/main" id="{EF9A1621-1F62-3BDA-D877-DD57915B0B6D}"/>
              </a:ext>
            </a:extLst>
          </p:cNvPr>
          <p:cNvSpPr/>
          <p:nvPr/>
        </p:nvSpPr>
        <p:spPr>
          <a:xfrm>
            <a:off x="1815543" y="5626945"/>
            <a:ext cx="554632" cy="554632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600" dirty="0"/>
              <a:t>2</a:t>
            </a:r>
          </a:p>
        </p:txBody>
      </p:sp>
      <p:sp>
        <p:nvSpPr>
          <p:cNvPr id="42" name="TextBox 72">
            <a:extLst>
              <a:ext uri="{FF2B5EF4-FFF2-40B4-BE49-F238E27FC236}">
                <a16:creationId xmlns:a16="http://schemas.microsoft.com/office/drawing/2014/main" id="{9CB7C626-E79B-6075-4A96-AF1AEAF5EE5E}"/>
              </a:ext>
            </a:extLst>
          </p:cNvPr>
          <p:cNvSpPr txBox="1"/>
          <p:nvPr/>
        </p:nvSpPr>
        <p:spPr>
          <a:xfrm>
            <a:off x="1457703" y="6181578"/>
            <a:ext cx="1170238" cy="4616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Century Gothic"/>
              </a:rPr>
              <a:t>Introduction</a:t>
            </a:r>
          </a:p>
          <a:p>
            <a:r>
              <a:rPr lang="en-US" sz="1200" b="1" dirty="0">
                <a:solidFill>
                  <a:schemeClr val="bg1"/>
                </a:solidFill>
                <a:latin typeface="Century Gothic"/>
              </a:rPr>
              <a:t>The problem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43" name="Oval 77">
            <a:extLst>
              <a:ext uri="{FF2B5EF4-FFF2-40B4-BE49-F238E27FC236}">
                <a16:creationId xmlns:a16="http://schemas.microsoft.com/office/drawing/2014/main" id="{6B5BA6B5-CC21-4F59-A30D-B09A8945F3A8}"/>
              </a:ext>
            </a:extLst>
          </p:cNvPr>
          <p:cNvSpPr/>
          <p:nvPr/>
        </p:nvSpPr>
        <p:spPr>
          <a:xfrm>
            <a:off x="5572016" y="5611933"/>
            <a:ext cx="554632" cy="554632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600" dirty="0"/>
              <a:t>5</a:t>
            </a:r>
          </a:p>
        </p:txBody>
      </p:sp>
      <p:sp>
        <p:nvSpPr>
          <p:cNvPr id="44" name="Oval 77">
            <a:extLst>
              <a:ext uri="{FF2B5EF4-FFF2-40B4-BE49-F238E27FC236}">
                <a16:creationId xmlns:a16="http://schemas.microsoft.com/office/drawing/2014/main" id="{5B2A9B93-77F4-2A87-B190-E5FC81FA9CE5}"/>
              </a:ext>
            </a:extLst>
          </p:cNvPr>
          <p:cNvSpPr/>
          <p:nvPr/>
        </p:nvSpPr>
        <p:spPr>
          <a:xfrm>
            <a:off x="6816059" y="5634732"/>
            <a:ext cx="554632" cy="554632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600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1379735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תיבת טקסט 4">
            <a:extLst>
              <a:ext uri="{FF2B5EF4-FFF2-40B4-BE49-F238E27FC236}">
                <a16:creationId xmlns:a16="http://schemas.microsoft.com/office/drawing/2014/main" id="{45F89BF2-19AE-C9F4-C25A-E56F93A4901F}"/>
              </a:ext>
            </a:extLst>
          </p:cNvPr>
          <p:cNvSpPr txBox="1"/>
          <p:nvPr/>
        </p:nvSpPr>
        <p:spPr>
          <a:xfrm>
            <a:off x="2066097" y="705668"/>
            <a:ext cx="7874276" cy="646331"/>
          </a:xfrm>
          <a:prstGeom prst="rect">
            <a:avLst/>
          </a:prstGeom>
          <a:noFill/>
          <a:effectLst>
            <a:glow rad="152400">
              <a:schemeClr val="bg1">
                <a:lumMod val="50000"/>
                <a:lumOff val="50000"/>
              </a:schemeClr>
            </a:glow>
          </a:effectLst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Ensemble Learning</a:t>
            </a:r>
            <a:endParaRPr lang="he-IL" sz="3600" dirty="0">
              <a:solidFill>
                <a:schemeClr val="bg1"/>
              </a:solidFill>
            </a:endParaRPr>
          </a:p>
        </p:txBody>
      </p:sp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BC216EEB-E626-484D-0F46-A4FF8BB63198}"/>
              </a:ext>
            </a:extLst>
          </p:cNvPr>
          <p:cNvSpPr txBox="1"/>
          <p:nvPr/>
        </p:nvSpPr>
        <p:spPr>
          <a:xfrm>
            <a:off x="2158862" y="139164"/>
            <a:ext cx="610154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kern="100" dirty="0">
                <a:solidFill>
                  <a:schemeClr val="bg1"/>
                </a:solidFill>
                <a:effectLst>
                  <a:glow rad="127000">
                    <a:schemeClr val="tx2">
                      <a:lumMod val="60000"/>
                      <a:lumOff val="40000"/>
                    </a:schemeClr>
                  </a:glow>
                </a:effectLst>
                <a:latin typeface="+mj-lt"/>
                <a:cs typeface="Arial" panose="020B0604020202020204" pitchFamily="34" charset="0"/>
              </a:rPr>
              <a:t>Architecture </a:t>
            </a:r>
            <a:endParaRPr lang="he-IL" sz="4000" dirty="0">
              <a:effectLst>
                <a:glow rad="127000">
                  <a:schemeClr val="tx2">
                    <a:lumMod val="60000"/>
                    <a:lumOff val="40000"/>
                  </a:schemeClr>
                </a:glow>
              </a:effectLst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D3B2267-B294-955D-7B9C-A5B2945B34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7721" y="1320146"/>
            <a:ext cx="6916558" cy="4095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72">
            <a:extLst>
              <a:ext uri="{FF2B5EF4-FFF2-40B4-BE49-F238E27FC236}">
                <a16:creationId xmlns:a16="http://schemas.microsoft.com/office/drawing/2014/main" id="{D4062740-6AB3-57E9-C2C9-0659B7C64D21}"/>
              </a:ext>
            </a:extLst>
          </p:cNvPr>
          <p:cNvSpPr txBox="1"/>
          <p:nvPr/>
        </p:nvSpPr>
        <p:spPr>
          <a:xfrm>
            <a:off x="7581741" y="6089976"/>
            <a:ext cx="1141029" cy="2769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Century Gothic"/>
              </a:rPr>
              <a:t>Architecture</a:t>
            </a:r>
          </a:p>
        </p:txBody>
      </p:sp>
      <p:sp>
        <p:nvSpPr>
          <p:cNvPr id="3" name="TextBox 72">
            <a:extLst>
              <a:ext uri="{FF2B5EF4-FFF2-40B4-BE49-F238E27FC236}">
                <a16:creationId xmlns:a16="http://schemas.microsoft.com/office/drawing/2014/main" id="{63598176-C262-2BA3-DAED-5942B416311E}"/>
              </a:ext>
            </a:extLst>
          </p:cNvPr>
          <p:cNvSpPr txBox="1"/>
          <p:nvPr/>
        </p:nvSpPr>
        <p:spPr>
          <a:xfrm>
            <a:off x="6409286" y="6096949"/>
            <a:ext cx="1141029" cy="4616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200" b="1" dirty="0" err="1">
                <a:solidFill>
                  <a:schemeClr val="bg1"/>
                </a:solidFill>
                <a:latin typeface="Century Gothic"/>
              </a:rPr>
              <a:t>BackGround</a:t>
            </a:r>
            <a:endParaRPr lang="en-US" sz="1200" b="1" dirty="0">
              <a:solidFill>
                <a:schemeClr val="bg1"/>
              </a:solidFill>
              <a:latin typeface="Century Gothic"/>
            </a:endParaRPr>
          </a:p>
          <a:p>
            <a:r>
              <a:rPr lang="en-US" sz="1200" b="1" dirty="0">
                <a:solidFill>
                  <a:schemeClr val="bg1"/>
                </a:solidFill>
                <a:latin typeface="Century Gothic"/>
              </a:rPr>
              <a:t>POM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4" name="TextBox 72">
            <a:extLst>
              <a:ext uri="{FF2B5EF4-FFF2-40B4-BE49-F238E27FC236}">
                <a16:creationId xmlns:a16="http://schemas.microsoft.com/office/drawing/2014/main" id="{CB9B65D0-EFDE-B561-9799-6E466B0EB2A2}"/>
              </a:ext>
            </a:extLst>
          </p:cNvPr>
          <p:cNvSpPr txBox="1"/>
          <p:nvPr/>
        </p:nvSpPr>
        <p:spPr>
          <a:xfrm>
            <a:off x="5224859" y="6111961"/>
            <a:ext cx="1170239" cy="6463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2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BackGround</a:t>
            </a:r>
            <a:endParaRPr lang="en-US" sz="12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r>
              <a:rPr lang="en-US" sz="1200" b="1" dirty="0">
                <a:solidFill>
                  <a:schemeClr val="bg1"/>
                </a:solidFill>
                <a:latin typeface="Century Gothic" panose="020B0502020202020204" pitchFamily="34" charset="0"/>
              </a:rPr>
              <a:t>Previous Researches</a:t>
            </a:r>
          </a:p>
        </p:txBody>
      </p:sp>
      <p:sp>
        <p:nvSpPr>
          <p:cNvPr id="7" name="Rectangle: Rounded Corners 53">
            <a:extLst>
              <a:ext uri="{FF2B5EF4-FFF2-40B4-BE49-F238E27FC236}">
                <a16:creationId xmlns:a16="http://schemas.microsoft.com/office/drawing/2014/main" id="{C20FBDAC-FF45-FE7D-C469-846705FD9047}"/>
              </a:ext>
            </a:extLst>
          </p:cNvPr>
          <p:cNvSpPr/>
          <p:nvPr/>
        </p:nvSpPr>
        <p:spPr>
          <a:xfrm>
            <a:off x="609107" y="5727241"/>
            <a:ext cx="10232428" cy="289298"/>
          </a:xfrm>
          <a:prstGeom prst="roundRect">
            <a:avLst>
              <a:gd name="adj" fmla="val 50000"/>
            </a:avLst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8" name="TextBox 72">
            <a:extLst>
              <a:ext uri="{FF2B5EF4-FFF2-40B4-BE49-F238E27FC236}">
                <a16:creationId xmlns:a16="http://schemas.microsoft.com/office/drawing/2014/main" id="{289FE70A-63D8-7F0A-6EB0-C074F1A854BB}"/>
              </a:ext>
            </a:extLst>
          </p:cNvPr>
          <p:cNvSpPr txBox="1"/>
          <p:nvPr/>
        </p:nvSpPr>
        <p:spPr>
          <a:xfrm>
            <a:off x="61726" y="6096949"/>
            <a:ext cx="1273629" cy="6463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Century Gothic"/>
              </a:rPr>
              <a:t>Introduction</a:t>
            </a:r>
          </a:p>
          <a:p>
            <a:r>
              <a:rPr lang="en-US" sz="1200" b="1" dirty="0">
                <a:solidFill>
                  <a:schemeClr val="bg1"/>
                </a:solidFill>
                <a:latin typeface="Century Gothic"/>
              </a:rPr>
              <a:t>Importance of smell analysis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4" name="Oval 77">
            <a:extLst>
              <a:ext uri="{FF2B5EF4-FFF2-40B4-BE49-F238E27FC236}">
                <a16:creationId xmlns:a16="http://schemas.microsoft.com/office/drawing/2014/main" id="{FA14AE01-4033-BFEC-98EC-29B86BFDB2DC}"/>
              </a:ext>
            </a:extLst>
          </p:cNvPr>
          <p:cNvSpPr/>
          <p:nvPr/>
        </p:nvSpPr>
        <p:spPr>
          <a:xfrm>
            <a:off x="538881" y="5535344"/>
            <a:ext cx="554632" cy="554632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600" dirty="0"/>
              <a:t>1</a:t>
            </a:r>
          </a:p>
        </p:txBody>
      </p:sp>
      <p:sp>
        <p:nvSpPr>
          <p:cNvPr id="25" name="Oval 77">
            <a:extLst>
              <a:ext uri="{FF2B5EF4-FFF2-40B4-BE49-F238E27FC236}">
                <a16:creationId xmlns:a16="http://schemas.microsoft.com/office/drawing/2014/main" id="{14409E12-ED59-18D1-0BC6-3B0EE5DF8040}"/>
              </a:ext>
            </a:extLst>
          </p:cNvPr>
          <p:cNvSpPr/>
          <p:nvPr/>
        </p:nvSpPr>
        <p:spPr>
          <a:xfrm>
            <a:off x="2895062" y="5542317"/>
            <a:ext cx="554632" cy="554632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600" dirty="0"/>
              <a:t>3</a:t>
            </a:r>
          </a:p>
        </p:txBody>
      </p:sp>
      <p:sp>
        <p:nvSpPr>
          <p:cNvPr id="26" name="TextBox 72">
            <a:extLst>
              <a:ext uri="{FF2B5EF4-FFF2-40B4-BE49-F238E27FC236}">
                <a16:creationId xmlns:a16="http://schemas.microsoft.com/office/drawing/2014/main" id="{AFFA584B-7A1D-3ADA-44A1-59EA08FC5196}"/>
              </a:ext>
            </a:extLst>
          </p:cNvPr>
          <p:cNvSpPr txBox="1"/>
          <p:nvPr/>
        </p:nvSpPr>
        <p:spPr>
          <a:xfrm>
            <a:off x="2663161" y="6119748"/>
            <a:ext cx="1083074" cy="4616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Century Gothic"/>
              </a:rPr>
              <a:t>Introduction</a:t>
            </a:r>
          </a:p>
          <a:p>
            <a:r>
              <a:rPr lang="en-US" sz="1200" b="1" dirty="0">
                <a:solidFill>
                  <a:schemeClr val="bg1"/>
                </a:solidFill>
                <a:latin typeface="Century Gothic"/>
              </a:rPr>
              <a:t>Our Solution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9" name="Oval 77">
            <a:extLst>
              <a:ext uri="{FF2B5EF4-FFF2-40B4-BE49-F238E27FC236}">
                <a16:creationId xmlns:a16="http://schemas.microsoft.com/office/drawing/2014/main" id="{CB36D4E2-3CF8-21B2-40A8-A9A8E857DDB2}"/>
              </a:ext>
            </a:extLst>
          </p:cNvPr>
          <p:cNvSpPr/>
          <p:nvPr/>
        </p:nvSpPr>
        <p:spPr>
          <a:xfrm>
            <a:off x="4139331" y="5565116"/>
            <a:ext cx="554632" cy="554632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600" dirty="0"/>
              <a:t>4</a:t>
            </a:r>
          </a:p>
        </p:txBody>
      </p:sp>
      <p:sp>
        <p:nvSpPr>
          <p:cNvPr id="30" name="TextBox 72">
            <a:extLst>
              <a:ext uri="{FF2B5EF4-FFF2-40B4-BE49-F238E27FC236}">
                <a16:creationId xmlns:a16="http://schemas.microsoft.com/office/drawing/2014/main" id="{85B21CD4-72C2-63A7-99D9-86AF51A8C4A3}"/>
              </a:ext>
            </a:extLst>
          </p:cNvPr>
          <p:cNvSpPr txBox="1"/>
          <p:nvPr/>
        </p:nvSpPr>
        <p:spPr>
          <a:xfrm>
            <a:off x="3783391" y="6119748"/>
            <a:ext cx="1417812" cy="27699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2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BackGround</a:t>
            </a:r>
            <a:endParaRPr lang="en-US" sz="12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31" name="Oval 77">
            <a:extLst>
              <a:ext uri="{FF2B5EF4-FFF2-40B4-BE49-F238E27FC236}">
                <a16:creationId xmlns:a16="http://schemas.microsoft.com/office/drawing/2014/main" id="{7E8482F7-3CE8-7A00-E774-038C367CF822}"/>
              </a:ext>
            </a:extLst>
          </p:cNvPr>
          <p:cNvSpPr/>
          <p:nvPr/>
        </p:nvSpPr>
        <p:spPr>
          <a:xfrm>
            <a:off x="1716971" y="5523844"/>
            <a:ext cx="554632" cy="554632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600" dirty="0"/>
              <a:t>2</a:t>
            </a:r>
          </a:p>
        </p:txBody>
      </p:sp>
      <p:sp>
        <p:nvSpPr>
          <p:cNvPr id="32" name="TextBox 72">
            <a:extLst>
              <a:ext uri="{FF2B5EF4-FFF2-40B4-BE49-F238E27FC236}">
                <a16:creationId xmlns:a16="http://schemas.microsoft.com/office/drawing/2014/main" id="{62D1D1B8-4548-8EEC-06B0-53469F5B1F14}"/>
              </a:ext>
            </a:extLst>
          </p:cNvPr>
          <p:cNvSpPr txBox="1"/>
          <p:nvPr/>
        </p:nvSpPr>
        <p:spPr>
          <a:xfrm>
            <a:off x="1414139" y="6111962"/>
            <a:ext cx="1170238" cy="4616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Century Gothic"/>
              </a:rPr>
              <a:t>Introduction</a:t>
            </a:r>
          </a:p>
          <a:p>
            <a:r>
              <a:rPr lang="en-US" sz="1200" b="1" dirty="0">
                <a:solidFill>
                  <a:schemeClr val="bg1"/>
                </a:solidFill>
                <a:latin typeface="Century Gothic"/>
              </a:rPr>
              <a:t>The problem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33" name="Oval 77">
            <a:extLst>
              <a:ext uri="{FF2B5EF4-FFF2-40B4-BE49-F238E27FC236}">
                <a16:creationId xmlns:a16="http://schemas.microsoft.com/office/drawing/2014/main" id="{0232A608-D96D-E5E5-3043-55682F9DC325}"/>
              </a:ext>
            </a:extLst>
          </p:cNvPr>
          <p:cNvSpPr/>
          <p:nvPr/>
        </p:nvSpPr>
        <p:spPr>
          <a:xfrm>
            <a:off x="5521893" y="5557329"/>
            <a:ext cx="554632" cy="554632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600" dirty="0"/>
              <a:t>5</a:t>
            </a:r>
          </a:p>
        </p:txBody>
      </p:sp>
      <p:sp>
        <p:nvSpPr>
          <p:cNvPr id="34" name="Oval 77">
            <a:extLst>
              <a:ext uri="{FF2B5EF4-FFF2-40B4-BE49-F238E27FC236}">
                <a16:creationId xmlns:a16="http://schemas.microsoft.com/office/drawing/2014/main" id="{5E0237D6-E4EC-7800-78B8-5C7DEA348A29}"/>
              </a:ext>
            </a:extLst>
          </p:cNvPr>
          <p:cNvSpPr/>
          <p:nvPr/>
        </p:nvSpPr>
        <p:spPr>
          <a:xfrm>
            <a:off x="6630847" y="5542317"/>
            <a:ext cx="554632" cy="554632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600" dirty="0"/>
              <a:t>6</a:t>
            </a:r>
          </a:p>
        </p:txBody>
      </p:sp>
      <p:sp>
        <p:nvSpPr>
          <p:cNvPr id="35" name="Oval 77">
            <a:extLst>
              <a:ext uri="{FF2B5EF4-FFF2-40B4-BE49-F238E27FC236}">
                <a16:creationId xmlns:a16="http://schemas.microsoft.com/office/drawing/2014/main" id="{86206FF4-CF12-FCE2-639F-EE9799D38A0A}"/>
              </a:ext>
            </a:extLst>
          </p:cNvPr>
          <p:cNvSpPr/>
          <p:nvPr/>
        </p:nvSpPr>
        <p:spPr>
          <a:xfrm>
            <a:off x="7871408" y="5523844"/>
            <a:ext cx="554632" cy="554632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600" dirty="0"/>
              <a:t>7</a:t>
            </a:r>
          </a:p>
        </p:txBody>
      </p:sp>
      <p:sp>
        <p:nvSpPr>
          <p:cNvPr id="36" name="מציין מיקום של מספר שקופית 1">
            <a:extLst>
              <a:ext uri="{FF2B5EF4-FFF2-40B4-BE49-F238E27FC236}">
                <a16:creationId xmlns:a16="http://schemas.microsoft.com/office/drawing/2014/main" id="{2A7482AC-3A7B-33CD-3E75-01CC01047996}"/>
              </a:ext>
            </a:extLst>
          </p:cNvPr>
          <p:cNvSpPr txBox="1">
            <a:spLocks/>
          </p:cNvSpPr>
          <p:nvPr/>
        </p:nvSpPr>
        <p:spPr>
          <a:xfrm>
            <a:off x="11182426" y="642011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1"/>
            <a:r>
              <a:rPr lang="en-US" sz="1800" dirty="0">
                <a:solidFill>
                  <a:schemeClr val="bg1"/>
                </a:solidFill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4165746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תיבת טקסט 3">
            <a:extLst>
              <a:ext uri="{FF2B5EF4-FFF2-40B4-BE49-F238E27FC236}">
                <a16:creationId xmlns:a16="http://schemas.microsoft.com/office/drawing/2014/main" id="{01CA459D-BAF0-BD67-AA79-87D2FC437EB1}"/>
              </a:ext>
            </a:extLst>
          </p:cNvPr>
          <p:cNvSpPr txBox="1"/>
          <p:nvPr/>
        </p:nvSpPr>
        <p:spPr>
          <a:xfrm>
            <a:off x="1875458" y="149103"/>
            <a:ext cx="610154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kern="100" dirty="0">
                <a:solidFill>
                  <a:schemeClr val="bg1"/>
                </a:solidFill>
                <a:effectLst>
                  <a:glow rad="127000">
                    <a:schemeClr val="tx2">
                      <a:lumMod val="60000"/>
                      <a:lumOff val="40000"/>
                    </a:schemeClr>
                  </a:glow>
                </a:effectLst>
                <a:latin typeface="+mj-lt"/>
                <a:cs typeface="Arial" panose="020B0604020202020204" pitchFamily="34" charset="0"/>
              </a:rPr>
              <a:t>Database</a:t>
            </a:r>
            <a:endParaRPr lang="he-IL" sz="4000" dirty="0">
              <a:effectLst>
                <a:glow rad="127000">
                  <a:schemeClr val="tx2">
                    <a:lumMod val="60000"/>
                    <a:lumOff val="40000"/>
                  </a:schemeClr>
                </a:glow>
              </a:effectLst>
            </a:endParaRPr>
          </a:p>
        </p:txBody>
      </p:sp>
      <p:sp>
        <p:nvSpPr>
          <p:cNvPr id="23" name="תיבת טקסט 22">
            <a:extLst>
              <a:ext uri="{FF2B5EF4-FFF2-40B4-BE49-F238E27FC236}">
                <a16:creationId xmlns:a16="http://schemas.microsoft.com/office/drawing/2014/main" id="{F143C4E3-7B97-6686-0ECE-7D1E5B1B0136}"/>
              </a:ext>
            </a:extLst>
          </p:cNvPr>
          <p:cNvSpPr txBox="1"/>
          <p:nvPr/>
        </p:nvSpPr>
        <p:spPr>
          <a:xfrm>
            <a:off x="2782049" y="2118102"/>
            <a:ext cx="1083564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fishy	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floral	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fresh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fruit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skin</a:t>
            </a:r>
          </a:p>
        </p:txBody>
      </p:sp>
      <p:sp>
        <p:nvSpPr>
          <p:cNvPr id="25" name="תיבת טקסט 24">
            <a:extLst>
              <a:ext uri="{FF2B5EF4-FFF2-40B4-BE49-F238E27FC236}">
                <a16:creationId xmlns:a16="http://schemas.microsoft.com/office/drawing/2014/main" id="{94BB6276-D3FB-FE11-5202-7AABA18842E1}"/>
              </a:ext>
            </a:extLst>
          </p:cNvPr>
          <p:cNvSpPr txBox="1"/>
          <p:nvPr/>
        </p:nvSpPr>
        <p:spPr>
          <a:xfrm>
            <a:off x="6658373" y="2055346"/>
            <a:ext cx="632079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medicinal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melon	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metallic	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milky	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musk</a:t>
            </a:r>
          </a:p>
        </p:txBody>
      </p:sp>
      <p:sp>
        <p:nvSpPr>
          <p:cNvPr id="3" name="TextBox 72">
            <a:extLst>
              <a:ext uri="{FF2B5EF4-FFF2-40B4-BE49-F238E27FC236}">
                <a16:creationId xmlns:a16="http://schemas.microsoft.com/office/drawing/2014/main" id="{43E2ABC1-2BF0-F633-58A7-1B5A62806EEA}"/>
              </a:ext>
            </a:extLst>
          </p:cNvPr>
          <p:cNvSpPr txBox="1"/>
          <p:nvPr/>
        </p:nvSpPr>
        <p:spPr>
          <a:xfrm>
            <a:off x="7579593" y="6176101"/>
            <a:ext cx="1172720" cy="2807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Century Gothic"/>
              </a:rPr>
              <a:t>Architecture</a:t>
            </a:r>
          </a:p>
        </p:txBody>
      </p:sp>
      <p:sp>
        <p:nvSpPr>
          <p:cNvPr id="5" name="TextBox 72">
            <a:extLst>
              <a:ext uri="{FF2B5EF4-FFF2-40B4-BE49-F238E27FC236}">
                <a16:creationId xmlns:a16="http://schemas.microsoft.com/office/drawing/2014/main" id="{A82839E0-099C-73A3-41EA-A51806048107}"/>
              </a:ext>
            </a:extLst>
          </p:cNvPr>
          <p:cNvSpPr txBox="1"/>
          <p:nvPr/>
        </p:nvSpPr>
        <p:spPr>
          <a:xfrm>
            <a:off x="6319831" y="6160192"/>
            <a:ext cx="1172720" cy="46799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200" b="1" dirty="0" err="1">
                <a:solidFill>
                  <a:schemeClr val="bg1"/>
                </a:solidFill>
                <a:latin typeface="Century Gothic"/>
              </a:rPr>
              <a:t>BackGround</a:t>
            </a:r>
            <a:endParaRPr lang="en-US" sz="1200" b="1" dirty="0">
              <a:solidFill>
                <a:schemeClr val="bg1"/>
              </a:solidFill>
              <a:latin typeface="Century Gothic"/>
            </a:endParaRPr>
          </a:p>
          <a:p>
            <a:r>
              <a:rPr lang="en-US" sz="1200" b="1" dirty="0">
                <a:solidFill>
                  <a:schemeClr val="bg1"/>
                </a:solidFill>
                <a:latin typeface="Century Gothic"/>
              </a:rPr>
              <a:t>POM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0" name="TextBox 72">
            <a:extLst>
              <a:ext uri="{FF2B5EF4-FFF2-40B4-BE49-F238E27FC236}">
                <a16:creationId xmlns:a16="http://schemas.microsoft.com/office/drawing/2014/main" id="{E78DCE73-64ED-2C05-7818-10C1C2E3CBDA}"/>
              </a:ext>
            </a:extLst>
          </p:cNvPr>
          <p:cNvSpPr txBox="1"/>
          <p:nvPr/>
        </p:nvSpPr>
        <p:spPr>
          <a:xfrm>
            <a:off x="5085709" y="6172672"/>
            <a:ext cx="1202741" cy="65519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2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BackGround</a:t>
            </a:r>
            <a:endParaRPr lang="en-US" sz="12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r>
              <a:rPr lang="en-US" sz="1200" b="1" dirty="0">
                <a:solidFill>
                  <a:schemeClr val="bg1"/>
                </a:solidFill>
                <a:latin typeface="Century Gothic" panose="020B0502020202020204" pitchFamily="34" charset="0"/>
              </a:rPr>
              <a:t>Previous Researches</a:t>
            </a:r>
          </a:p>
        </p:txBody>
      </p:sp>
      <p:sp>
        <p:nvSpPr>
          <p:cNvPr id="21" name="Rectangle: Rounded Corners 53">
            <a:extLst>
              <a:ext uri="{FF2B5EF4-FFF2-40B4-BE49-F238E27FC236}">
                <a16:creationId xmlns:a16="http://schemas.microsoft.com/office/drawing/2014/main" id="{AB8EC55F-7597-01EC-F877-066246AB525D}"/>
              </a:ext>
            </a:extLst>
          </p:cNvPr>
          <p:cNvSpPr/>
          <p:nvPr/>
        </p:nvSpPr>
        <p:spPr>
          <a:xfrm>
            <a:off x="172190" y="5753395"/>
            <a:ext cx="11396958" cy="280797"/>
          </a:xfrm>
          <a:prstGeom prst="roundRect">
            <a:avLst>
              <a:gd name="adj" fmla="val 50000"/>
            </a:avLst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2" name="TextBox 72">
            <a:extLst>
              <a:ext uri="{FF2B5EF4-FFF2-40B4-BE49-F238E27FC236}">
                <a16:creationId xmlns:a16="http://schemas.microsoft.com/office/drawing/2014/main" id="{BB2BB5F0-9753-0ACA-B5A7-357E3CAF7E49}"/>
              </a:ext>
            </a:extLst>
          </p:cNvPr>
          <p:cNvSpPr txBox="1"/>
          <p:nvPr/>
        </p:nvSpPr>
        <p:spPr>
          <a:xfrm>
            <a:off x="31909" y="6157660"/>
            <a:ext cx="1309003" cy="65519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Century Gothic"/>
              </a:rPr>
              <a:t>Introduction</a:t>
            </a:r>
          </a:p>
          <a:p>
            <a:r>
              <a:rPr lang="en-US" sz="1200" b="1" dirty="0">
                <a:solidFill>
                  <a:schemeClr val="bg1"/>
                </a:solidFill>
                <a:latin typeface="Century Gothic"/>
              </a:rPr>
              <a:t>Importance of smell analysis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9" name="TextBox 72">
            <a:extLst>
              <a:ext uri="{FF2B5EF4-FFF2-40B4-BE49-F238E27FC236}">
                <a16:creationId xmlns:a16="http://schemas.microsoft.com/office/drawing/2014/main" id="{D1FE7029-F7ED-7848-E11A-38BC54ABDE21}"/>
              </a:ext>
            </a:extLst>
          </p:cNvPr>
          <p:cNvSpPr txBox="1"/>
          <p:nvPr/>
        </p:nvSpPr>
        <p:spPr>
          <a:xfrm>
            <a:off x="2617385" y="6196339"/>
            <a:ext cx="1113155" cy="46799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Century Gothic"/>
              </a:rPr>
              <a:t>Introduction</a:t>
            </a:r>
          </a:p>
          <a:p>
            <a:r>
              <a:rPr lang="en-US" sz="1200" b="1" dirty="0">
                <a:solidFill>
                  <a:schemeClr val="bg1"/>
                </a:solidFill>
                <a:latin typeface="Century Gothic"/>
              </a:rPr>
              <a:t>Our Solution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33" name="TextBox 72">
            <a:extLst>
              <a:ext uri="{FF2B5EF4-FFF2-40B4-BE49-F238E27FC236}">
                <a16:creationId xmlns:a16="http://schemas.microsoft.com/office/drawing/2014/main" id="{34079522-DF26-4A28-76F2-53C55EAFD808}"/>
              </a:ext>
            </a:extLst>
          </p:cNvPr>
          <p:cNvSpPr txBox="1"/>
          <p:nvPr/>
        </p:nvSpPr>
        <p:spPr>
          <a:xfrm>
            <a:off x="3817582" y="6182991"/>
            <a:ext cx="1202741" cy="27446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2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BackGround</a:t>
            </a:r>
            <a:endParaRPr lang="en-US" sz="12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35" name="TextBox 72">
            <a:extLst>
              <a:ext uri="{FF2B5EF4-FFF2-40B4-BE49-F238E27FC236}">
                <a16:creationId xmlns:a16="http://schemas.microsoft.com/office/drawing/2014/main" id="{7D344FA9-1973-AB66-94B7-3658B6D7A769}"/>
              </a:ext>
            </a:extLst>
          </p:cNvPr>
          <p:cNvSpPr txBox="1"/>
          <p:nvPr/>
        </p:nvSpPr>
        <p:spPr>
          <a:xfrm>
            <a:off x="1384322" y="6196339"/>
            <a:ext cx="1152823" cy="4616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Century Gothic"/>
              </a:rPr>
              <a:t>Introduction</a:t>
            </a:r>
          </a:p>
          <a:p>
            <a:r>
              <a:rPr lang="en-US" sz="1200" b="1" dirty="0">
                <a:solidFill>
                  <a:schemeClr val="bg1"/>
                </a:solidFill>
                <a:latin typeface="Century Gothic"/>
              </a:rPr>
              <a:t>The problem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41" name="Oval 77">
            <a:extLst>
              <a:ext uri="{FF2B5EF4-FFF2-40B4-BE49-F238E27FC236}">
                <a16:creationId xmlns:a16="http://schemas.microsoft.com/office/drawing/2014/main" id="{1CD13DC4-4BB4-3A53-B77C-519015EA7484}"/>
              </a:ext>
            </a:extLst>
          </p:cNvPr>
          <p:cNvSpPr/>
          <p:nvPr/>
        </p:nvSpPr>
        <p:spPr>
          <a:xfrm>
            <a:off x="8954322" y="5589639"/>
            <a:ext cx="554632" cy="554632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/>
              <a:t>8</a:t>
            </a:r>
          </a:p>
        </p:txBody>
      </p:sp>
      <p:sp>
        <p:nvSpPr>
          <p:cNvPr id="42" name="TextBox 72">
            <a:extLst>
              <a:ext uri="{FF2B5EF4-FFF2-40B4-BE49-F238E27FC236}">
                <a16:creationId xmlns:a16="http://schemas.microsoft.com/office/drawing/2014/main" id="{5BE84E5F-B2E6-AECD-E93E-2FCCC8471195}"/>
              </a:ext>
            </a:extLst>
          </p:cNvPr>
          <p:cNvSpPr txBox="1"/>
          <p:nvPr/>
        </p:nvSpPr>
        <p:spPr>
          <a:xfrm>
            <a:off x="8837014" y="6196339"/>
            <a:ext cx="907656" cy="2769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Century Gothic"/>
              </a:rPr>
              <a:t>Database</a:t>
            </a:r>
          </a:p>
        </p:txBody>
      </p:sp>
      <p:sp>
        <p:nvSpPr>
          <p:cNvPr id="43" name="מציין מיקום של מספר שקופית 1">
            <a:extLst>
              <a:ext uri="{FF2B5EF4-FFF2-40B4-BE49-F238E27FC236}">
                <a16:creationId xmlns:a16="http://schemas.microsoft.com/office/drawing/2014/main" id="{3955821D-6C60-28FB-C904-F78914C5E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82934" y="6526334"/>
            <a:ext cx="771089" cy="365125"/>
          </a:xfrm>
        </p:spPr>
        <p:txBody>
          <a:bodyPr/>
          <a:lstStyle/>
          <a:p>
            <a:pPr rtl="1"/>
            <a:r>
              <a:rPr lang="en-US" sz="1800" dirty="0">
                <a:solidFill>
                  <a:schemeClr val="bg1"/>
                </a:solidFill>
              </a:rPr>
              <a:t>9</a:t>
            </a:r>
          </a:p>
        </p:txBody>
      </p:sp>
      <p:sp>
        <p:nvSpPr>
          <p:cNvPr id="2" name="Oval 77">
            <a:extLst>
              <a:ext uri="{FF2B5EF4-FFF2-40B4-BE49-F238E27FC236}">
                <a16:creationId xmlns:a16="http://schemas.microsoft.com/office/drawing/2014/main" id="{54ADADA5-3178-2848-E43B-8B062E326E45}"/>
              </a:ext>
            </a:extLst>
          </p:cNvPr>
          <p:cNvSpPr/>
          <p:nvPr/>
        </p:nvSpPr>
        <p:spPr>
          <a:xfrm>
            <a:off x="493316" y="5589639"/>
            <a:ext cx="554632" cy="554632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600" dirty="0"/>
              <a:t>1</a:t>
            </a:r>
          </a:p>
        </p:txBody>
      </p:sp>
      <p:sp>
        <p:nvSpPr>
          <p:cNvPr id="6" name="Oval 77">
            <a:extLst>
              <a:ext uri="{FF2B5EF4-FFF2-40B4-BE49-F238E27FC236}">
                <a16:creationId xmlns:a16="http://schemas.microsoft.com/office/drawing/2014/main" id="{4900E805-C1C7-C452-4B53-E415CC27B040}"/>
              </a:ext>
            </a:extLst>
          </p:cNvPr>
          <p:cNvSpPr/>
          <p:nvPr/>
        </p:nvSpPr>
        <p:spPr>
          <a:xfrm>
            <a:off x="2960362" y="5602202"/>
            <a:ext cx="554632" cy="554632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600" dirty="0"/>
              <a:t>3</a:t>
            </a:r>
          </a:p>
        </p:txBody>
      </p:sp>
      <p:sp>
        <p:nvSpPr>
          <p:cNvPr id="7" name="Oval 77">
            <a:extLst>
              <a:ext uri="{FF2B5EF4-FFF2-40B4-BE49-F238E27FC236}">
                <a16:creationId xmlns:a16="http://schemas.microsoft.com/office/drawing/2014/main" id="{B3DC5AF1-3635-8660-D32D-1C599855B376}"/>
              </a:ext>
            </a:extLst>
          </p:cNvPr>
          <p:cNvSpPr/>
          <p:nvPr/>
        </p:nvSpPr>
        <p:spPr>
          <a:xfrm>
            <a:off x="4235680" y="5602202"/>
            <a:ext cx="554632" cy="554632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600" dirty="0"/>
              <a:t>4</a:t>
            </a:r>
          </a:p>
        </p:txBody>
      </p:sp>
      <p:sp>
        <p:nvSpPr>
          <p:cNvPr id="8" name="Oval 77">
            <a:extLst>
              <a:ext uri="{FF2B5EF4-FFF2-40B4-BE49-F238E27FC236}">
                <a16:creationId xmlns:a16="http://schemas.microsoft.com/office/drawing/2014/main" id="{145782D9-54DC-6167-5548-D07778F7C28C}"/>
              </a:ext>
            </a:extLst>
          </p:cNvPr>
          <p:cNvSpPr/>
          <p:nvPr/>
        </p:nvSpPr>
        <p:spPr>
          <a:xfrm>
            <a:off x="1738490" y="5589639"/>
            <a:ext cx="554632" cy="554632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600" dirty="0"/>
              <a:t>2</a:t>
            </a:r>
          </a:p>
        </p:txBody>
      </p:sp>
      <p:sp>
        <p:nvSpPr>
          <p:cNvPr id="9" name="Oval 77">
            <a:extLst>
              <a:ext uri="{FF2B5EF4-FFF2-40B4-BE49-F238E27FC236}">
                <a16:creationId xmlns:a16="http://schemas.microsoft.com/office/drawing/2014/main" id="{4478E63E-16DE-B901-CF9B-BA9736508DD1}"/>
              </a:ext>
            </a:extLst>
          </p:cNvPr>
          <p:cNvSpPr/>
          <p:nvPr/>
        </p:nvSpPr>
        <p:spPr>
          <a:xfrm>
            <a:off x="5440223" y="5602202"/>
            <a:ext cx="554632" cy="554632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600" dirty="0"/>
              <a:t>5</a:t>
            </a:r>
          </a:p>
        </p:txBody>
      </p:sp>
      <p:sp>
        <p:nvSpPr>
          <p:cNvPr id="10" name="Oval 77">
            <a:extLst>
              <a:ext uri="{FF2B5EF4-FFF2-40B4-BE49-F238E27FC236}">
                <a16:creationId xmlns:a16="http://schemas.microsoft.com/office/drawing/2014/main" id="{AC42D828-1A55-E132-32DF-23A28CABD25B}"/>
              </a:ext>
            </a:extLst>
          </p:cNvPr>
          <p:cNvSpPr/>
          <p:nvPr/>
        </p:nvSpPr>
        <p:spPr>
          <a:xfrm>
            <a:off x="6689365" y="5589639"/>
            <a:ext cx="554632" cy="554632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600" dirty="0"/>
              <a:t>6</a:t>
            </a:r>
          </a:p>
        </p:txBody>
      </p:sp>
      <p:sp>
        <p:nvSpPr>
          <p:cNvPr id="11" name="Oval 77">
            <a:extLst>
              <a:ext uri="{FF2B5EF4-FFF2-40B4-BE49-F238E27FC236}">
                <a16:creationId xmlns:a16="http://schemas.microsoft.com/office/drawing/2014/main" id="{67CB45F8-F822-1EC6-04C5-12BE8212D173}"/>
              </a:ext>
            </a:extLst>
          </p:cNvPr>
          <p:cNvSpPr/>
          <p:nvPr/>
        </p:nvSpPr>
        <p:spPr>
          <a:xfrm>
            <a:off x="7783232" y="5589639"/>
            <a:ext cx="554632" cy="554632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600" dirty="0"/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1277128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3" grpId="0"/>
      <p:bldP spid="25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מעגל">
  <a:themeElements>
    <a:clrScheme name="מעגל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מעגל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מעגל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ערכת נושא של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ערכת נושא של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TM04033919[[fn=מעגל]]</Template>
  <TotalTime>16312</TotalTime>
  <Words>1014</Words>
  <Application>Microsoft Office PowerPoint</Application>
  <PresentationFormat>מסך רחב</PresentationFormat>
  <Paragraphs>501</Paragraphs>
  <Slides>21</Slides>
  <Notes>0</Notes>
  <HiddenSlides>0</HiddenSlides>
  <MMClips>1</MMClips>
  <ScaleCrop>false</ScaleCrop>
  <HeadingPairs>
    <vt:vector size="6" baseType="variant">
      <vt:variant>
        <vt:lpstr>גופנים בשימוש</vt:lpstr>
      </vt:variant>
      <vt:variant>
        <vt:i4>5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21</vt:i4>
      </vt:variant>
    </vt:vector>
  </HeadingPairs>
  <TitlesOfParts>
    <vt:vector size="27" baseType="lpstr">
      <vt:lpstr>Arial</vt:lpstr>
      <vt:lpstr>Calibri</vt:lpstr>
      <vt:lpstr>Century Gothic</vt:lpstr>
      <vt:lpstr>Tahoma</vt:lpstr>
      <vt:lpstr>Tw Cen MT</vt:lpstr>
      <vt:lpstr>מעגל</vt:lpstr>
      <vt:lpstr> Capstone Project Phase B smell Classification and Identification 24-1-R-1   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ליאל פסמן</dc:creator>
  <cp:lastModifiedBy>amit malca</cp:lastModifiedBy>
  <cp:revision>61</cp:revision>
  <dcterms:created xsi:type="dcterms:W3CDTF">2024-07-01T12:31:58Z</dcterms:created>
  <dcterms:modified xsi:type="dcterms:W3CDTF">2024-09-21T17:01:32Z</dcterms:modified>
</cp:coreProperties>
</file>